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1"/>
  </p:notesMasterIdLst>
  <p:handoutMasterIdLst>
    <p:handoutMasterId r:id="rId22"/>
  </p:handoutMasterIdLst>
  <p:sldIdLst>
    <p:sldId id="263" r:id="rId2"/>
    <p:sldId id="298" r:id="rId3"/>
    <p:sldId id="297" r:id="rId4"/>
    <p:sldId id="260" r:id="rId5"/>
    <p:sldId id="268" r:id="rId6"/>
    <p:sldId id="267" r:id="rId7"/>
    <p:sldId id="299" r:id="rId8"/>
    <p:sldId id="300" r:id="rId9"/>
    <p:sldId id="301" r:id="rId10"/>
    <p:sldId id="302" r:id="rId11"/>
    <p:sldId id="303" r:id="rId12"/>
    <p:sldId id="304" r:id="rId13"/>
    <p:sldId id="305" r:id="rId14"/>
    <p:sldId id="281" r:id="rId15"/>
    <p:sldId id="307" r:id="rId16"/>
    <p:sldId id="308" r:id="rId17"/>
    <p:sldId id="309" r:id="rId18"/>
    <p:sldId id="274" r:id="rId19"/>
    <p:sldId id="291" r:id="rId2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16"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16"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16"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16"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B97D"/>
    <a:srgbClr val="948151"/>
    <a:srgbClr val="002B5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5" autoAdjust="0"/>
    <p:restoredTop sz="96803" autoAdjust="0"/>
  </p:normalViewPr>
  <p:slideViewPr>
    <p:cSldViewPr snapToGrid="0">
      <p:cViewPr>
        <p:scale>
          <a:sx n="50" d="100"/>
          <a:sy n="50" d="100"/>
        </p:scale>
        <p:origin x="-1944"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p:scale>
          <a:sx n="100" d="100"/>
          <a:sy n="100" d="100"/>
        </p:scale>
        <p:origin x="-1662" y="270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C1E4A-8C97-4D0C-96D0-EC54A5A4B26E}" type="doc">
      <dgm:prSet loTypeId="urn:microsoft.com/office/officeart/2005/8/layout/cycle5" loCatId="cycle" qsTypeId="urn:microsoft.com/office/officeart/2005/8/quickstyle/simple1" qsCatId="simple" csTypeId="urn:microsoft.com/office/officeart/2005/8/colors/accent2_2" csCatId="accent2" phldr="1"/>
      <dgm:spPr/>
      <dgm:t>
        <a:bodyPr/>
        <a:lstStyle/>
        <a:p>
          <a:endParaRPr lang="en-US"/>
        </a:p>
      </dgm:t>
    </dgm:pt>
    <dgm:pt modelId="{2BCF8F66-3A87-40D1-B6CE-B05107893C63}">
      <dgm:prSet phldrT="[Text]"/>
      <dgm:spPr/>
      <dgm:t>
        <a:bodyPr/>
        <a:lstStyle/>
        <a:p>
          <a:r>
            <a:rPr lang="en-US" dirty="0" smtClean="0"/>
            <a:t>Readiness</a:t>
          </a:r>
        </a:p>
        <a:p>
          <a:r>
            <a:rPr lang="en-US" dirty="0" smtClean="0"/>
            <a:t>Assessment</a:t>
          </a:r>
          <a:endParaRPr lang="en-US" dirty="0"/>
        </a:p>
      </dgm:t>
    </dgm:pt>
    <dgm:pt modelId="{C438515C-1016-461E-B466-AA1D0B3A9994}" type="parTrans" cxnId="{427AF02E-DDB1-4234-A175-D6FBDA5A567A}">
      <dgm:prSet/>
      <dgm:spPr/>
      <dgm:t>
        <a:bodyPr/>
        <a:lstStyle/>
        <a:p>
          <a:endParaRPr lang="en-US"/>
        </a:p>
      </dgm:t>
    </dgm:pt>
    <dgm:pt modelId="{559937F1-6B53-4BEF-8D1E-7345AD0EC934}" type="sibTrans" cxnId="{427AF02E-DDB1-4234-A175-D6FBDA5A567A}">
      <dgm:prSet/>
      <dgm:spPr/>
      <dgm:t>
        <a:bodyPr/>
        <a:lstStyle/>
        <a:p>
          <a:endParaRPr lang="en-US"/>
        </a:p>
      </dgm:t>
    </dgm:pt>
    <dgm:pt modelId="{E875BF82-AA4E-4C11-9E20-A28F6811246D}">
      <dgm:prSet phldrT="[Text]"/>
      <dgm:spPr/>
      <dgm:t>
        <a:bodyPr/>
        <a:lstStyle/>
        <a:p>
          <a:r>
            <a:rPr lang="en-US" dirty="0" smtClean="0"/>
            <a:t>Recruitment</a:t>
          </a:r>
          <a:endParaRPr lang="en-US" dirty="0"/>
        </a:p>
      </dgm:t>
    </dgm:pt>
    <dgm:pt modelId="{CB3D9831-9E47-4FCE-BBBB-3CF25B8FD412}" type="parTrans" cxnId="{B0FFB6DD-2BAA-4F01-995A-8301C08BA136}">
      <dgm:prSet/>
      <dgm:spPr/>
      <dgm:t>
        <a:bodyPr/>
        <a:lstStyle/>
        <a:p>
          <a:endParaRPr lang="en-US"/>
        </a:p>
      </dgm:t>
    </dgm:pt>
    <dgm:pt modelId="{76E79F14-A772-4787-B596-6CEE9C346FB3}" type="sibTrans" cxnId="{B0FFB6DD-2BAA-4F01-995A-8301C08BA136}">
      <dgm:prSet/>
      <dgm:spPr/>
      <dgm:t>
        <a:bodyPr/>
        <a:lstStyle/>
        <a:p>
          <a:endParaRPr lang="en-US"/>
        </a:p>
      </dgm:t>
    </dgm:pt>
    <dgm:pt modelId="{146D0E49-2417-4721-87C6-8DBCCF616A17}">
      <dgm:prSet phldrT="[Text]"/>
      <dgm:spPr/>
      <dgm:t>
        <a:bodyPr/>
        <a:lstStyle/>
        <a:p>
          <a:r>
            <a:rPr lang="en-US" dirty="0" smtClean="0"/>
            <a:t>Selection</a:t>
          </a:r>
          <a:endParaRPr lang="en-US" dirty="0"/>
        </a:p>
      </dgm:t>
    </dgm:pt>
    <dgm:pt modelId="{9E4C5466-ED35-40AB-BF7A-E13836B188FE}" type="parTrans" cxnId="{91576079-0940-4D64-8C38-43C983649BBA}">
      <dgm:prSet/>
      <dgm:spPr/>
      <dgm:t>
        <a:bodyPr/>
        <a:lstStyle/>
        <a:p>
          <a:endParaRPr lang="en-US"/>
        </a:p>
      </dgm:t>
    </dgm:pt>
    <dgm:pt modelId="{AC222F4E-219B-4006-883D-9C2A14CADF79}" type="sibTrans" cxnId="{91576079-0940-4D64-8C38-43C983649BBA}">
      <dgm:prSet/>
      <dgm:spPr/>
      <dgm:t>
        <a:bodyPr/>
        <a:lstStyle/>
        <a:p>
          <a:endParaRPr lang="en-US"/>
        </a:p>
      </dgm:t>
    </dgm:pt>
    <dgm:pt modelId="{58A69302-697F-46BA-8FA7-BCD7F7E605C0}">
      <dgm:prSet phldrT="[Text]"/>
      <dgm:spPr/>
      <dgm:t>
        <a:bodyPr/>
        <a:lstStyle/>
        <a:p>
          <a:r>
            <a:rPr lang="en-US" dirty="0" smtClean="0"/>
            <a:t>Orientation</a:t>
          </a:r>
          <a:endParaRPr lang="en-US" dirty="0"/>
        </a:p>
      </dgm:t>
    </dgm:pt>
    <dgm:pt modelId="{A6FE26E3-2DF7-44C6-BFAB-82F2693D6473}" type="parTrans" cxnId="{AC442818-5FE4-4368-99BB-0606632773EB}">
      <dgm:prSet/>
      <dgm:spPr/>
      <dgm:t>
        <a:bodyPr/>
        <a:lstStyle/>
        <a:p>
          <a:endParaRPr lang="en-US"/>
        </a:p>
      </dgm:t>
    </dgm:pt>
    <dgm:pt modelId="{79949AC5-369A-4C02-BD33-D9156922F413}" type="sibTrans" cxnId="{AC442818-5FE4-4368-99BB-0606632773EB}">
      <dgm:prSet/>
      <dgm:spPr/>
      <dgm:t>
        <a:bodyPr/>
        <a:lstStyle/>
        <a:p>
          <a:endParaRPr lang="en-US"/>
        </a:p>
      </dgm:t>
    </dgm:pt>
    <dgm:pt modelId="{7CD9F08F-204F-4F8E-9657-8B80589DE5AC}">
      <dgm:prSet phldrT="[Text]"/>
      <dgm:spPr/>
      <dgm:t>
        <a:bodyPr/>
        <a:lstStyle/>
        <a:p>
          <a:r>
            <a:rPr lang="en-US" dirty="0" smtClean="0"/>
            <a:t>Support &amp;</a:t>
          </a:r>
        </a:p>
        <a:p>
          <a:r>
            <a:rPr lang="en-US" dirty="0" smtClean="0"/>
            <a:t>Mentoring</a:t>
          </a:r>
          <a:endParaRPr lang="en-US" dirty="0"/>
        </a:p>
      </dgm:t>
    </dgm:pt>
    <dgm:pt modelId="{C32C44AE-00B4-409C-99AC-F2170A7F950F}" type="parTrans" cxnId="{BA65E764-67C3-41D9-A210-2354A4493C3A}">
      <dgm:prSet/>
      <dgm:spPr/>
      <dgm:t>
        <a:bodyPr/>
        <a:lstStyle/>
        <a:p>
          <a:endParaRPr lang="en-US"/>
        </a:p>
      </dgm:t>
    </dgm:pt>
    <dgm:pt modelId="{A9E81B7A-0D7A-4690-8EE1-232958193851}" type="sibTrans" cxnId="{BA65E764-67C3-41D9-A210-2354A4493C3A}">
      <dgm:prSet/>
      <dgm:spPr/>
      <dgm:t>
        <a:bodyPr/>
        <a:lstStyle/>
        <a:p>
          <a:endParaRPr lang="en-US"/>
        </a:p>
      </dgm:t>
    </dgm:pt>
    <dgm:pt modelId="{7B612D8C-8165-4B2A-A9CB-AA8D8C8DF676}" type="pres">
      <dgm:prSet presAssocID="{250C1E4A-8C97-4D0C-96D0-EC54A5A4B26E}" presName="cycle" presStyleCnt="0">
        <dgm:presLayoutVars>
          <dgm:dir/>
          <dgm:resizeHandles val="exact"/>
        </dgm:presLayoutVars>
      </dgm:prSet>
      <dgm:spPr/>
      <dgm:t>
        <a:bodyPr/>
        <a:lstStyle/>
        <a:p>
          <a:endParaRPr lang="en-US"/>
        </a:p>
      </dgm:t>
    </dgm:pt>
    <dgm:pt modelId="{7CD5B6D5-59A7-4217-BC0B-693A19819000}" type="pres">
      <dgm:prSet presAssocID="{2BCF8F66-3A87-40D1-B6CE-B05107893C63}" presName="node" presStyleLbl="node1" presStyleIdx="0" presStyleCnt="5">
        <dgm:presLayoutVars>
          <dgm:bulletEnabled val="1"/>
        </dgm:presLayoutVars>
      </dgm:prSet>
      <dgm:spPr/>
      <dgm:t>
        <a:bodyPr/>
        <a:lstStyle/>
        <a:p>
          <a:endParaRPr lang="en-US"/>
        </a:p>
      </dgm:t>
    </dgm:pt>
    <dgm:pt modelId="{4266A5F4-B339-414A-A11A-F813E9D51B4E}" type="pres">
      <dgm:prSet presAssocID="{2BCF8F66-3A87-40D1-B6CE-B05107893C63}" presName="spNode" presStyleCnt="0"/>
      <dgm:spPr/>
    </dgm:pt>
    <dgm:pt modelId="{D644ADD9-7A38-4219-8EA7-FC24C9812362}" type="pres">
      <dgm:prSet presAssocID="{559937F1-6B53-4BEF-8D1E-7345AD0EC934}" presName="sibTrans" presStyleLbl="sibTrans1D1" presStyleIdx="0" presStyleCnt="5"/>
      <dgm:spPr/>
      <dgm:t>
        <a:bodyPr/>
        <a:lstStyle/>
        <a:p>
          <a:endParaRPr lang="en-US"/>
        </a:p>
      </dgm:t>
    </dgm:pt>
    <dgm:pt modelId="{A9759288-008E-41A8-896B-21C52E29469B}" type="pres">
      <dgm:prSet presAssocID="{E875BF82-AA4E-4C11-9E20-A28F6811246D}" presName="node" presStyleLbl="node1" presStyleIdx="1" presStyleCnt="5">
        <dgm:presLayoutVars>
          <dgm:bulletEnabled val="1"/>
        </dgm:presLayoutVars>
      </dgm:prSet>
      <dgm:spPr/>
      <dgm:t>
        <a:bodyPr/>
        <a:lstStyle/>
        <a:p>
          <a:endParaRPr lang="en-US"/>
        </a:p>
      </dgm:t>
    </dgm:pt>
    <dgm:pt modelId="{BE402E9B-DE6F-4E85-ABD4-A01432F88763}" type="pres">
      <dgm:prSet presAssocID="{E875BF82-AA4E-4C11-9E20-A28F6811246D}" presName="spNode" presStyleCnt="0"/>
      <dgm:spPr/>
    </dgm:pt>
    <dgm:pt modelId="{9B77D2C3-D82A-48A0-9C0D-5C1E54ED70CE}" type="pres">
      <dgm:prSet presAssocID="{76E79F14-A772-4787-B596-6CEE9C346FB3}" presName="sibTrans" presStyleLbl="sibTrans1D1" presStyleIdx="1" presStyleCnt="5"/>
      <dgm:spPr/>
      <dgm:t>
        <a:bodyPr/>
        <a:lstStyle/>
        <a:p>
          <a:endParaRPr lang="en-US"/>
        </a:p>
      </dgm:t>
    </dgm:pt>
    <dgm:pt modelId="{38540301-B0E5-4E93-9438-1C3A452A327C}" type="pres">
      <dgm:prSet presAssocID="{146D0E49-2417-4721-87C6-8DBCCF616A17}" presName="node" presStyleLbl="node1" presStyleIdx="2" presStyleCnt="5">
        <dgm:presLayoutVars>
          <dgm:bulletEnabled val="1"/>
        </dgm:presLayoutVars>
      </dgm:prSet>
      <dgm:spPr/>
      <dgm:t>
        <a:bodyPr/>
        <a:lstStyle/>
        <a:p>
          <a:endParaRPr lang="en-US"/>
        </a:p>
      </dgm:t>
    </dgm:pt>
    <dgm:pt modelId="{9228AF0C-74C2-4FD4-BFCB-2861DCA7DA4D}" type="pres">
      <dgm:prSet presAssocID="{146D0E49-2417-4721-87C6-8DBCCF616A17}" presName="spNode" presStyleCnt="0"/>
      <dgm:spPr/>
    </dgm:pt>
    <dgm:pt modelId="{3AB3B157-EE7D-4385-9EF0-5B1EC42081D1}" type="pres">
      <dgm:prSet presAssocID="{AC222F4E-219B-4006-883D-9C2A14CADF79}" presName="sibTrans" presStyleLbl="sibTrans1D1" presStyleIdx="2" presStyleCnt="5"/>
      <dgm:spPr/>
      <dgm:t>
        <a:bodyPr/>
        <a:lstStyle/>
        <a:p>
          <a:endParaRPr lang="en-US"/>
        </a:p>
      </dgm:t>
    </dgm:pt>
    <dgm:pt modelId="{812C99BB-BCEC-45E6-869C-9B72BA891DF8}" type="pres">
      <dgm:prSet presAssocID="{58A69302-697F-46BA-8FA7-BCD7F7E605C0}" presName="node" presStyleLbl="node1" presStyleIdx="3" presStyleCnt="5">
        <dgm:presLayoutVars>
          <dgm:bulletEnabled val="1"/>
        </dgm:presLayoutVars>
      </dgm:prSet>
      <dgm:spPr/>
      <dgm:t>
        <a:bodyPr/>
        <a:lstStyle/>
        <a:p>
          <a:endParaRPr lang="en-US"/>
        </a:p>
      </dgm:t>
    </dgm:pt>
    <dgm:pt modelId="{B844D7B3-C9FA-48A2-8443-A203D5853CAC}" type="pres">
      <dgm:prSet presAssocID="{58A69302-697F-46BA-8FA7-BCD7F7E605C0}" presName="spNode" presStyleCnt="0"/>
      <dgm:spPr/>
    </dgm:pt>
    <dgm:pt modelId="{0C997C00-68B3-4E4E-AE93-5FF921F2D538}" type="pres">
      <dgm:prSet presAssocID="{79949AC5-369A-4C02-BD33-D9156922F413}" presName="sibTrans" presStyleLbl="sibTrans1D1" presStyleIdx="3" presStyleCnt="5"/>
      <dgm:spPr/>
      <dgm:t>
        <a:bodyPr/>
        <a:lstStyle/>
        <a:p>
          <a:endParaRPr lang="en-US"/>
        </a:p>
      </dgm:t>
    </dgm:pt>
    <dgm:pt modelId="{13A18A4A-7E8D-4691-A200-390158FE6B29}" type="pres">
      <dgm:prSet presAssocID="{7CD9F08F-204F-4F8E-9657-8B80589DE5AC}" presName="node" presStyleLbl="node1" presStyleIdx="4" presStyleCnt="5">
        <dgm:presLayoutVars>
          <dgm:bulletEnabled val="1"/>
        </dgm:presLayoutVars>
      </dgm:prSet>
      <dgm:spPr/>
      <dgm:t>
        <a:bodyPr/>
        <a:lstStyle/>
        <a:p>
          <a:endParaRPr lang="en-US"/>
        </a:p>
      </dgm:t>
    </dgm:pt>
    <dgm:pt modelId="{565DFEB6-F839-4480-B197-7CCE95F43E3C}" type="pres">
      <dgm:prSet presAssocID="{7CD9F08F-204F-4F8E-9657-8B80589DE5AC}" presName="spNode" presStyleCnt="0"/>
      <dgm:spPr/>
    </dgm:pt>
    <dgm:pt modelId="{7DB4C89D-8157-49F4-BC92-ED911F749882}" type="pres">
      <dgm:prSet presAssocID="{A9E81B7A-0D7A-4690-8EE1-232958193851}" presName="sibTrans" presStyleLbl="sibTrans1D1" presStyleIdx="4" presStyleCnt="5"/>
      <dgm:spPr/>
      <dgm:t>
        <a:bodyPr/>
        <a:lstStyle/>
        <a:p>
          <a:endParaRPr lang="en-US"/>
        </a:p>
      </dgm:t>
    </dgm:pt>
  </dgm:ptLst>
  <dgm:cxnLst>
    <dgm:cxn modelId="{E786BE9C-4456-4423-8694-70EF74434860}" type="presOf" srcId="{559937F1-6B53-4BEF-8D1E-7345AD0EC934}" destId="{D644ADD9-7A38-4219-8EA7-FC24C9812362}" srcOrd="0" destOrd="0" presId="urn:microsoft.com/office/officeart/2005/8/layout/cycle5"/>
    <dgm:cxn modelId="{0D30E48A-D66A-4F01-9AFA-FA329050F100}" type="presOf" srcId="{2BCF8F66-3A87-40D1-B6CE-B05107893C63}" destId="{7CD5B6D5-59A7-4217-BC0B-693A19819000}" srcOrd="0" destOrd="0" presId="urn:microsoft.com/office/officeart/2005/8/layout/cycle5"/>
    <dgm:cxn modelId="{91576079-0940-4D64-8C38-43C983649BBA}" srcId="{250C1E4A-8C97-4D0C-96D0-EC54A5A4B26E}" destId="{146D0E49-2417-4721-87C6-8DBCCF616A17}" srcOrd="2" destOrd="0" parTransId="{9E4C5466-ED35-40AB-BF7A-E13836B188FE}" sibTransId="{AC222F4E-219B-4006-883D-9C2A14CADF79}"/>
    <dgm:cxn modelId="{AC442818-5FE4-4368-99BB-0606632773EB}" srcId="{250C1E4A-8C97-4D0C-96D0-EC54A5A4B26E}" destId="{58A69302-697F-46BA-8FA7-BCD7F7E605C0}" srcOrd="3" destOrd="0" parTransId="{A6FE26E3-2DF7-44C6-BFAB-82F2693D6473}" sibTransId="{79949AC5-369A-4C02-BD33-D9156922F413}"/>
    <dgm:cxn modelId="{1EF9E5E0-B9B9-48CE-B793-E5DEF17378BE}" type="presOf" srcId="{E875BF82-AA4E-4C11-9E20-A28F6811246D}" destId="{A9759288-008E-41A8-896B-21C52E29469B}" srcOrd="0" destOrd="0" presId="urn:microsoft.com/office/officeart/2005/8/layout/cycle5"/>
    <dgm:cxn modelId="{F6275871-CA26-449C-9BAC-ECF4B5F13F8A}" type="presOf" srcId="{76E79F14-A772-4787-B596-6CEE9C346FB3}" destId="{9B77D2C3-D82A-48A0-9C0D-5C1E54ED70CE}" srcOrd="0" destOrd="0" presId="urn:microsoft.com/office/officeart/2005/8/layout/cycle5"/>
    <dgm:cxn modelId="{F40EF986-1607-40D2-93D9-16C2D14E49D6}" type="presOf" srcId="{A9E81B7A-0D7A-4690-8EE1-232958193851}" destId="{7DB4C89D-8157-49F4-BC92-ED911F749882}" srcOrd="0" destOrd="0" presId="urn:microsoft.com/office/officeart/2005/8/layout/cycle5"/>
    <dgm:cxn modelId="{2316133C-9BBE-4E06-8E8A-A405467C2DB3}" type="presOf" srcId="{79949AC5-369A-4C02-BD33-D9156922F413}" destId="{0C997C00-68B3-4E4E-AE93-5FF921F2D538}" srcOrd="0" destOrd="0" presId="urn:microsoft.com/office/officeart/2005/8/layout/cycle5"/>
    <dgm:cxn modelId="{B0FFB6DD-2BAA-4F01-995A-8301C08BA136}" srcId="{250C1E4A-8C97-4D0C-96D0-EC54A5A4B26E}" destId="{E875BF82-AA4E-4C11-9E20-A28F6811246D}" srcOrd="1" destOrd="0" parTransId="{CB3D9831-9E47-4FCE-BBBB-3CF25B8FD412}" sibTransId="{76E79F14-A772-4787-B596-6CEE9C346FB3}"/>
    <dgm:cxn modelId="{F42BA9B2-73C6-4D9F-90A5-FC83509025DC}" type="presOf" srcId="{7CD9F08F-204F-4F8E-9657-8B80589DE5AC}" destId="{13A18A4A-7E8D-4691-A200-390158FE6B29}" srcOrd="0" destOrd="0" presId="urn:microsoft.com/office/officeart/2005/8/layout/cycle5"/>
    <dgm:cxn modelId="{BA65E764-67C3-41D9-A210-2354A4493C3A}" srcId="{250C1E4A-8C97-4D0C-96D0-EC54A5A4B26E}" destId="{7CD9F08F-204F-4F8E-9657-8B80589DE5AC}" srcOrd="4" destOrd="0" parTransId="{C32C44AE-00B4-409C-99AC-F2170A7F950F}" sibTransId="{A9E81B7A-0D7A-4690-8EE1-232958193851}"/>
    <dgm:cxn modelId="{4EC57602-9B26-43D1-8BEB-ADB0A9F72D6B}" type="presOf" srcId="{146D0E49-2417-4721-87C6-8DBCCF616A17}" destId="{38540301-B0E5-4E93-9438-1C3A452A327C}" srcOrd="0" destOrd="0" presId="urn:microsoft.com/office/officeart/2005/8/layout/cycle5"/>
    <dgm:cxn modelId="{052D4934-9100-4583-9E59-0566E13F80D8}" type="presOf" srcId="{58A69302-697F-46BA-8FA7-BCD7F7E605C0}" destId="{812C99BB-BCEC-45E6-869C-9B72BA891DF8}" srcOrd="0" destOrd="0" presId="urn:microsoft.com/office/officeart/2005/8/layout/cycle5"/>
    <dgm:cxn modelId="{6586F9F4-44DB-42AF-8A44-DE4FBBEE4C22}" type="presOf" srcId="{250C1E4A-8C97-4D0C-96D0-EC54A5A4B26E}" destId="{7B612D8C-8165-4B2A-A9CB-AA8D8C8DF676}" srcOrd="0" destOrd="0" presId="urn:microsoft.com/office/officeart/2005/8/layout/cycle5"/>
    <dgm:cxn modelId="{427AF02E-DDB1-4234-A175-D6FBDA5A567A}" srcId="{250C1E4A-8C97-4D0C-96D0-EC54A5A4B26E}" destId="{2BCF8F66-3A87-40D1-B6CE-B05107893C63}" srcOrd="0" destOrd="0" parTransId="{C438515C-1016-461E-B466-AA1D0B3A9994}" sibTransId="{559937F1-6B53-4BEF-8D1E-7345AD0EC934}"/>
    <dgm:cxn modelId="{8CB46D99-CB7C-4315-BBD5-274E1E13CEEA}" type="presOf" srcId="{AC222F4E-219B-4006-883D-9C2A14CADF79}" destId="{3AB3B157-EE7D-4385-9EF0-5B1EC42081D1}" srcOrd="0" destOrd="0" presId="urn:microsoft.com/office/officeart/2005/8/layout/cycle5"/>
    <dgm:cxn modelId="{1CAD5BC3-35E5-46B1-A876-21903194A020}" type="presParOf" srcId="{7B612D8C-8165-4B2A-A9CB-AA8D8C8DF676}" destId="{7CD5B6D5-59A7-4217-BC0B-693A19819000}" srcOrd="0" destOrd="0" presId="urn:microsoft.com/office/officeart/2005/8/layout/cycle5"/>
    <dgm:cxn modelId="{90645115-F9F7-4F0B-BF62-79D736B62258}" type="presParOf" srcId="{7B612D8C-8165-4B2A-A9CB-AA8D8C8DF676}" destId="{4266A5F4-B339-414A-A11A-F813E9D51B4E}" srcOrd="1" destOrd="0" presId="urn:microsoft.com/office/officeart/2005/8/layout/cycle5"/>
    <dgm:cxn modelId="{DFCF569E-6B47-47A5-AD21-A4C316C9C1DF}" type="presParOf" srcId="{7B612D8C-8165-4B2A-A9CB-AA8D8C8DF676}" destId="{D644ADD9-7A38-4219-8EA7-FC24C9812362}" srcOrd="2" destOrd="0" presId="urn:microsoft.com/office/officeart/2005/8/layout/cycle5"/>
    <dgm:cxn modelId="{B6276C28-A4D6-46C0-9A00-B246C49C5064}" type="presParOf" srcId="{7B612D8C-8165-4B2A-A9CB-AA8D8C8DF676}" destId="{A9759288-008E-41A8-896B-21C52E29469B}" srcOrd="3" destOrd="0" presId="urn:microsoft.com/office/officeart/2005/8/layout/cycle5"/>
    <dgm:cxn modelId="{E7B5382B-E0B6-4720-AF00-469DC281947A}" type="presParOf" srcId="{7B612D8C-8165-4B2A-A9CB-AA8D8C8DF676}" destId="{BE402E9B-DE6F-4E85-ABD4-A01432F88763}" srcOrd="4" destOrd="0" presId="urn:microsoft.com/office/officeart/2005/8/layout/cycle5"/>
    <dgm:cxn modelId="{D3BC0536-0130-40B4-9D6B-FD2F0CD9EBF5}" type="presParOf" srcId="{7B612D8C-8165-4B2A-A9CB-AA8D8C8DF676}" destId="{9B77D2C3-D82A-48A0-9C0D-5C1E54ED70CE}" srcOrd="5" destOrd="0" presId="urn:microsoft.com/office/officeart/2005/8/layout/cycle5"/>
    <dgm:cxn modelId="{025948D6-97B8-4490-A4B8-7077F06DC6C5}" type="presParOf" srcId="{7B612D8C-8165-4B2A-A9CB-AA8D8C8DF676}" destId="{38540301-B0E5-4E93-9438-1C3A452A327C}" srcOrd="6" destOrd="0" presId="urn:microsoft.com/office/officeart/2005/8/layout/cycle5"/>
    <dgm:cxn modelId="{D2326E5E-4970-42C6-8FB6-9BD889F2FBAB}" type="presParOf" srcId="{7B612D8C-8165-4B2A-A9CB-AA8D8C8DF676}" destId="{9228AF0C-74C2-4FD4-BFCB-2861DCA7DA4D}" srcOrd="7" destOrd="0" presId="urn:microsoft.com/office/officeart/2005/8/layout/cycle5"/>
    <dgm:cxn modelId="{129FB424-8B25-4857-9700-989620C88668}" type="presParOf" srcId="{7B612D8C-8165-4B2A-A9CB-AA8D8C8DF676}" destId="{3AB3B157-EE7D-4385-9EF0-5B1EC42081D1}" srcOrd="8" destOrd="0" presId="urn:microsoft.com/office/officeart/2005/8/layout/cycle5"/>
    <dgm:cxn modelId="{1C729B56-AE86-49F1-A55E-36CF6AEE8067}" type="presParOf" srcId="{7B612D8C-8165-4B2A-A9CB-AA8D8C8DF676}" destId="{812C99BB-BCEC-45E6-869C-9B72BA891DF8}" srcOrd="9" destOrd="0" presId="urn:microsoft.com/office/officeart/2005/8/layout/cycle5"/>
    <dgm:cxn modelId="{625F98A5-95C0-4CF8-8801-FEB23D00D174}" type="presParOf" srcId="{7B612D8C-8165-4B2A-A9CB-AA8D8C8DF676}" destId="{B844D7B3-C9FA-48A2-8443-A203D5853CAC}" srcOrd="10" destOrd="0" presId="urn:microsoft.com/office/officeart/2005/8/layout/cycle5"/>
    <dgm:cxn modelId="{44F6154D-9C8E-47C0-B24F-C0F9AFC7BCE0}" type="presParOf" srcId="{7B612D8C-8165-4B2A-A9CB-AA8D8C8DF676}" destId="{0C997C00-68B3-4E4E-AE93-5FF921F2D538}" srcOrd="11" destOrd="0" presId="urn:microsoft.com/office/officeart/2005/8/layout/cycle5"/>
    <dgm:cxn modelId="{25ECEA66-087F-4ADD-8351-0C382663CC0F}" type="presParOf" srcId="{7B612D8C-8165-4B2A-A9CB-AA8D8C8DF676}" destId="{13A18A4A-7E8D-4691-A200-390158FE6B29}" srcOrd="12" destOrd="0" presId="urn:microsoft.com/office/officeart/2005/8/layout/cycle5"/>
    <dgm:cxn modelId="{61448CFB-83F3-4666-96F6-15E4AC6B602B}" type="presParOf" srcId="{7B612D8C-8165-4B2A-A9CB-AA8D8C8DF676}" destId="{565DFEB6-F839-4480-B197-7CCE95F43E3C}" srcOrd="13" destOrd="0" presId="urn:microsoft.com/office/officeart/2005/8/layout/cycle5"/>
    <dgm:cxn modelId="{65F4D272-0BBF-4987-A7CD-8EDA49FEC53C}" type="presParOf" srcId="{7B612D8C-8165-4B2A-A9CB-AA8D8C8DF676}" destId="{7DB4C89D-8157-49F4-BC92-ED911F749882}"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D5B6D5-59A7-4217-BC0B-693A19819000}">
      <dsp:nvSpPr>
        <dsp:cNvPr id="0" name=""/>
        <dsp:cNvSpPr/>
      </dsp:nvSpPr>
      <dsp:spPr>
        <a:xfrm>
          <a:off x="3305015" y="3089"/>
          <a:ext cx="1606869" cy="10444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Readiness</a:t>
          </a:r>
        </a:p>
        <a:p>
          <a:pPr lvl="0" algn="ctr" defTabSz="844550">
            <a:lnSpc>
              <a:spcPct val="90000"/>
            </a:lnSpc>
            <a:spcBef>
              <a:spcPct val="0"/>
            </a:spcBef>
            <a:spcAft>
              <a:spcPct val="35000"/>
            </a:spcAft>
          </a:pPr>
          <a:r>
            <a:rPr lang="en-US" sz="1900" kern="1200" dirty="0" smtClean="0"/>
            <a:t>Assessment</a:t>
          </a:r>
          <a:endParaRPr lang="en-US" sz="1900" kern="1200" dirty="0"/>
        </a:p>
      </dsp:txBody>
      <dsp:txXfrm>
        <a:off x="3305015" y="3089"/>
        <a:ext cx="1606869" cy="1044465"/>
      </dsp:txXfrm>
    </dsp:sp>
    <dsp:sp modelId="{D644ADD9-7A38-4219-8EA7-FC24C9812362}">
      <dsp:nvSpPr>
        <dsp:cNvPr id="0" name=""/>
        <dsp:cNvSpPr/>
      </dsp:nvSpPr>
      <dsp:spPr>
        <a:xfrm>
          <a:off x="2021936" y="525321"/>
          <a:ext cx="4173027" cy="4173027"/>
        </a:xfrm>
        <a:custGeom>
          <a:avLst/>
          <a:gdLst/>
          <a:ahLst/>
          <a:cxnLst/>
          <a:rect l="0" t="0" r="0" b="0"/>
          <a:pathLst>
            <a:path>
              <a:moveTo>
                <a:pt x="3105162" y="265553"/>
              </a:moveTo>
              <a:arcTo wR="2086513" hR="2086513" stAng="17953364" swAng="1211653"/>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9759288-008E-41A8-896B-21C52E29469B}">
      <dsp:nvSpPr>
        <dsp:cNvPr id="0" name=""/>
        <dsp:cNvSpPr/>
      </dsp:nvSpPr>
      <dsp:spPr>
        <a:xfrm>
          <a:off x="5289407" y="1444834"/>
          <a:ext cx="1606869" cy="10444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Recruitment</a:t>
          </a:r>
          <a:endParaRPr lang="en-US" sz="1900" kern="1200" dirty="0"/>
        </a:p>
      </dsp:txBody>
      <dsp:txXfrm>
        <a:off x="5289407" y="1444834"/>
        <a:ext cx="1606869" cy="1044465"/>
      </dsp:txXfrm>
    </dsp:sp>
    <dsp:sp modelId="{9B77D2C3-D82A-48A0-9C0D-5C1E54ED70CE}">
      <dsp:nvSpPr>
        <dsp:cNvPr id="0" name=""/>
        <dsp:cNvSpPr/>
      </dsp:nvSpPr>
      <dsp:spPr>
        <a:xfrm>
          <a:off x="2021936" y="525321"/>
          <a:ext cx="4173027" cy="4173027"/>
        </a:xfrm>
        <a:custGeom>
          <a:avLst/>
          <a:gdLst/>
          <a:ahLst/>
          <a:cxnLst/>
          <a:rect l="0" t="0" r="0" b="0"/>
          <a:pathLst>
            <a:path>
              <a:moveTo>
                <a:pt x="4168024" y="2230926"/>
              </a:moveTo>
              <a:arcTo wR="2086513" hR="2086513" stAng="21838125" swAng="1359814"/>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8540301-B0E5-4E93-9438-1C3A452A327C}">
      <dsp:nvSpPr>
        <dsp:cNvPr id="0" name=""/>
        <dsp:cNvSpPr/>
      </dsp:nvSpPr>
      <dsp:spPr>
        <a:xfrm>
          <a:off x="4531437" y="3777628"/>
          <a:ext cx="1606869" cy="10444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Selection</a:t>
          </a:r>
          <a:endParaRPr lang="en-US" sz="1900" kern="1200" dirty="0"/>
        </a:p>
      </dsp:txBody>
      <dsp:txXfrm>
        <a:off x="4531437" y="3777628"/>
        <a:ext cx="1606869" cy="1044465"/>
      </dsp:txXfrm>
    </dsp:sp>
    <dsp:sp modelId="{3AB3B157-EE7D-4385-9EF0-5B1EC42081D1}">
      <dsp:nvSpPr>
        <dsp:cNvPr id="0" name=""/>
        <dsp:cNvSpPr/>
      </dsp:nvSpPr>
      <dsp:spPr>
        <a:xfrm>
          <a:off x="2021936" y="525321"/>
          <a:ext cx="4173027" cy="4173027"/>
        </a:xfrm>
        <a:custGeom>
          <a:avLst/>
          <a:gdLst/>
          <a:ahLst/>
          <a:cxnLst/>
          <a:rect l="0" t="0" r="0" b="0"/>
          <a:pathLst>
            <a:path>
              <a:moveTo>
                <a:pt x="2342611" y="4157251"/>
              </a:moveTo>
              <a:arcTo wR="2086513" hR="2086513" stAng="4976987" swAng="84602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12C99BB-BCEC-45E6-869C-9B72BA891DF8}">
      <dsp:nvSpPr>
        <dsp:cNvPr id="0" name=""/>
        <dsp:cNvSpPr/>
      </dsp:nvSpPr>
      <dsp:spPr>
        <a:xfrm>
          <a:off x="2078593" y="3777628"/>
          <a:ext cx="1606869" cy="10444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Orientation</a:t>
          </a:r>
          <a:endParaRPr lang="en-US" sz="1900" kern="1200" dirty="0"/>
        </a:p>
      </dsp:txBody>
      <dsp:txXfrm>
        <a:off x="2078593" y="3777628"/>
        <a:ext cx="1606869" cy="1044465"/>
      </dsp:txXfrm>
    </dsp:sp>
    <dsp:sp modelId="{0C997C00-68B3-4E4E-AE93-5FF921F2D538}">
      <dsp:nvSpPr>
        <dsp:cNvPr id="0" name=""/>
        <dsp:cNvSpPr/>
      </dsp:nvSpPr>
      <dsp:spPr>
        <a:xfrm>
          <a:off x="2021936" y="525321"/>
          <a:ext cx="4173027" cy="4173027"/>
        </a:xfrm>
        <a:custGeom>
          <a:avLst/>
          <a:gdLst/>
          <a:ahLst/>
          <a:cxnLst/>
          <a:rect l="0" t="0" r="0" b="0"/>
          <a:pathLst>
            <a:path>
              <a:moveTo>
                <a:pt x="221375" y="3021821"/>
              </a:moveTo>
              <a:arcTo wR="2086513" hR="2086513" stAng="9202061" swAng="1359814"/>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3A18A4A-7E8D-4691-A200-390158FE6B29}">
      <dsp:nvSpPr>
        <dsp:cNvPr id="0" name=""/>
        <dsp:cNvSpPr/>
      </dsp:nvSpPr>
      <dsp:spPr>
        <a:xfrm>
          <a:off x="1320622" y="1444834"/>
          <a:ext cx="1606869" cy="10444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Support &amp;</a:t>
          </a:r>
        </a:p>
        <a:p>
          <a:pPr lvl="0" algn="ctr" defTabSz="844550">
            <a:lnSpc>
              <a:spcPct val="90000"/>
            </a:lnSpc>
            <a:spcBef>
              <a:spcPct val="0"/>
            </a:spcBef>
            <a:spcAft>
              <a:spcPct val="35000"/>
            </a:spcAft>
          </a:pPr>
          <a:r>
            <a:rPr lang="en-US" sz="1900" kern="1200" dirty="0" smtClean="0"/>
            <a:t>Mentoring</a:t>
          </a:r>
          <a:endParaRPr lang="en-US" sz="1900" kern="1200" dirty="0"/>
        </a:p>
      </dsp:txBody>
      <dsp:txXfrm>
        <a:off x="1320622" y="1444834"/>
        <a:ext cx="1606869" cy="1044465"/>
      </dsp:txXfrm>
    </dsp:sp>
    <dsp:sp modelId="{7DB4C89D-8157-49F4-BC92-ED911F749882}">
      <dsp:nvSpPr>
        <dsp:cNvPr id="0" name=""/>
        <dsp:cNvSpPr/>
      </dsp:nvSpPr>
      <dsp:spPr>
        <a:xfrm>
          <a:off x="2021936" y="525321"/>
          <a:ext cx="4173027" cy="4173027"/>
        </a:xfrm>
        <a:custGeom>
          <a:avLst/>
          <a:gdLst/>
          <a:ahLst/>
          <a:cxnLst/>
          <a:rect l="0" t="0" r="0" b="0"/>
          <a:pathLst>
            <a:path>
              <a:moveTo>
                <a:pt x="501882" y="729132"/>
              </a:moveTo>
              <a:arcTo wR="2086513" hR="2086513" stAng="13234984" swAng="1211653"/>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60020"/>
            <a:ext cx="7315200" cy="582930"/>
          </a:xfrm>
          <a:prstGeom prst="rect">
            <a:avLst/>
          </a:prstGeom>
        </p:spPr>
        <p:txBody>
          <a:bodyPr vert="horz" lIns="96661" tIns="48331" rIns="96661" bIns="48331" rtlCol="0"/>
          <a:lstStyle>
            <a:lvl1pPr algn="l">
              <a:defRPr sz="1300"/>
            </a:lvl1pPr>
          </a:lstStyle>
          <a:p>
            <a:pPr algn="ctr"/>
            <a:r>
              <a:rPr lang="en-US" sz="1600" b="1" dirty="0" smtClean="0"/>
              <a:t>207: </a:t>
            </a:r>
            <a:r>
              <a:rPr lang="en-US" sz="1600" b="1" dirty="0"/>
              <a:t>Developing Family Leadership: </a:t>
            </a:r>
            <a:endParaRPr lang="en-US" sz="1600" b="1" dirty="0" smtClean="0"/>
          </a:p>
          <a:p>
            <a:pPr algn="ctr"/>
            <a:r>
              <a:rPr lang="en-US" sz="1600" b="1" dirty="0" smtClean="0"/>
              <a:t>Using </a:t>
            </a:r>
            <a:r>
              <a:rPr lang="en-US" sz="1600" b="1" dirty="0"/>
              <a:t>Data to Help Develop Practice</a:t>
            </a:r>
            <a:endParaRPr lang="en-US" sz="1600" dirty="0"/>
          </a:p>
        </p:txBody>
      </p:sp>
      <p:sp>
        <p:nvSpPr>
          <p:cNvPr id="4" name="Footer Placeholder 3"/>
          <p:cNvSpPr>
            <a:spLocks noGrp="1"/>
          </p:cNvSpPr>
          <p:nvPr>
            <p:ph type="ftr" sz="quarter" idx="2"/>
          </p:nvPr>
        </p:nvSpPr>
        <p:spPr>
          <a:xfrm>
            <a:off x="0" y="9141142"/>
            <a:ext cx="7315200" cy="310039"/>
          </a:xfrm>
          <a:prstGeom prst="rect">
            <a:avLst/>
          </a:prstGeom>
        </p:spPr>
        <p:txBody>
          <a:bodyPr vert="horz" lIns="96661" tIns="48331" rIns="96661" bIns="48331" rtlCol="0" anchor="b"/>
          <a:lstStyle>
            <a:lvl1pPr algn="l">
              <a:defRPr sz="1300"/>
            </a:lvl1pPr>
          </a:lstStyle>
          <a:p>
            <a:pPr>
              <a:tabLst>
                <a:tab pos="483306" algn="l"/>
                <a:tab pos="6645459" algn="r"/>
              </a:tabLst>
            </a:pPr>
            <a:r>
              <a:rPr lang="en-US" sz="800" dirty="0"/>
              <a:t>	The Pennsylvania Child Welfare </a:t>
            </a:r>
            <a:r>
              <a:rPr lang="en-US" sz="800" dirty="0" smtClean="0"/>
              <a:t>Training Program</a:t>
            </a:r>
            <a:r>
              <a:rPr lang="en-US" sz="800" dirty="0"/>
              <a:t>	207:  Developing Family Leadership: Using Data to Help Develop Practice</a:t>
            </a:r>
          </a:p>
        </p:txBody>
      </p:sp>
      <p:sp>
        <p:nvSpPr>
          <p:cNvPr id="5" name="Slide Number Placeholder 4"/>
          <p:cNvSpPr>
            <a:spLocks noGrp="1"/>
          </p:cNvSpPr>
          <p:nvPr>
            <p:ph type="sldNum" sz="quarter" idx="3"/>
          </p:nvPr>
        </p:nvSpPr>
        <p:spPr>
          <a:xfrm>
            <a:off x="3710940" y="9442847"/>
            <a:ext cx="3169920" cy="148352"/>
          </a:xfrm>
          <a:prstGeom prst="rect">
            <a:avLst/>
          </a:prstGeom>
        </p:spPr>
        <p:txBody>
          <a:bodyPr vert="horz" lIns="96661" tIns="48331" rIns="96661" bIns="48331" rtlCol="0" anchor="b"/>
          <a:lstStyle>
            <a:lvl1pPr algn="r">
              <a:defRPr sz="1300"/>
            </a:lvl1pPr>
          </a:lstStyle>
          <a:p>
            <a:pPr algn="l">
              <a:tabLst>
                <a:tab pos="2940112" algn="r"/>
              </a:tabLst>
            </a:pPr>
            <a:r>
              <a:rPr lang="en-US" sz="1100" b="1" dirty="0"/>
              <a:t>	</a:t>
            </a:r>
            <a:r>
              <a:rPr lang="en-US" sz="1000" b="1" dirty="0"/>
              <a:t>Handout #1, Page </a:t>
            </a:r>
            <a:fld id="{E1DFB126-13EB-42BB-A07E-9E3658BA4EEC}" type="slidenum">
              <a:rPr lang="en-US" sz="1000" b="1"/>
              <a:pPr algn="l">
                <a:tabLst>
                  <a:tab pos="2940112" algn="r"/>
                </a:tabLst>
              </a:pPr>
              <a:t>‹#›</a:t>
            </a:fld>
            <a:r>
              <a:rPr lang="en-US" sz="1000" b="1" dirty="0"/>
              <a:t> of 8</a:t>
            </a:r>
          </a:p>
        </p:txBody>
      </p:sp>
    </p:spTree>
    <p:extLst>
      <p:ext uri="{BB962C8B-B14F-4D97-AF65-F5344CB8AC3E}">
        <p14:creationId xmlns:p14="http://schemas.microsoft.com/office/powerpoint/2010/main" xmlns="" val="9870364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300">
                <a:latin typeface="Arial" charset="0"/>
              </a:defRPr>
            </a:lvl1pPr>
          </a:lstStyle>
          <a:p>
            <a:pPr>
              <a:defRPr/>
            </a:pPr>
            <a:endParaRPr lang="en-US" dirty="0"/>
          </a:p>
        </p:txBody>
      </p:sp>
      <p:sp>
        <p:nvSpPr>
          <p:cNvPr id="13315"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defRPr sz="1300">
                <a:latin typeface="Arial" charset="0"/>
              </a:defRPr>
            </a:lvl1pPr>
          </a:lstStyle>
          <a:p>
            <a:pPr>
              <a:defRPr/>
            </a:pPr>
            <a:r>
              <a:rPr lang="en-US" smtClean="0"/>
              <a:t>The Pennsylvania Child Welfare Training Program 202:  Ready, Set, United:  Connecting Child Welfare System Alumni, Parents, and Professionals in the Workplace</a:t>
            </a:r>
            <a:endParaRPr lang="en-US" dirty="0"/>
          </a:p>
        </p:txBody>
      </p:sp>
      <p:sp>
        <p:nvSpPr>
          <p:cNvPr id="1331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FE3D9D32-2FE1-4A89-AE99-4E3ECDC23B73}" type="slidenum">
              <a:rPr lang="en-US"/>
              <a:pPr>
                <a:defRPr/>
              </a:pPr>
              <a:t>‹#›</a:t>
            </a:fld>
            <a:endParaRPr lang="en-US" dirty="0"/>
          </a:p>
        </p:txBody>
      </p:sp>
    </p:spTree>
    <p:extLst>
      <p:ext uri="{BB962C8B-B14F-4D97-AF65-F5344CB8AC3E}">
        <p14:creationId xmlns:p14="http://schemas.microsoft.com/office/powerpoint/2010/main" xmlns="" val="93696457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777D9EB-1BDF-4966-9A9A-D8E24CC33248}" type="slidenum">
              <a:rPr lang="en-US" smtClean="0">
                <a:latin typeface="Arial" pitchFamily="34" charset="0"/>
              </a:rPr>
              <a:pPr/>
              <a:t>1</a:t>
            </a:fld>
            <a:endParaRPr lang="en-US" dirty="0" smtClean="0">
              <a:latin typeface="Arial" pitchFamily="34" charset="0"/>
            </a:endParaRPr>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Arial" pitchFamily="34" charset="0"/>
            </a:endParaRPr>
          </a:p>
        </p:txBody>
      </p:sp>
      <p:sp>
        <p:nvSpPr>
          <p:cNvPr id="5" name="Footer Placeholder 4"/>
          <p:cNvSpPr>
            <a:spLocks noGrp="1"/>
          </p:cNvSpPr>
          <p:nvPr>
            <p:ph type="ftr" sz="quarter" idx="10"/>
          </p:nvPr>
        </p:nvSpPr>
        <p:spPr/>
        <p:txBody>
          <a:bodyPr/>
          <a:lstStyle/>
          <a:p>
            <a:pPr>
              <a:defRPr/>
            </a:pPr>
            <a:r>
              <a:rPr lang="en-US" smtClean="0"/>
              <a:t>The Pennsylvania Child Welfare Training Program 202:  Ready, Set, United:  Connecting Child Welfare System Alumni, Parents, and Professionals in the Workplace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3D9D32-2FE1-4A89-AE99-4E3ECDC23B73}"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The Pennsylvania Child Welfare Training Program 202:  Ready, Set, United:  Connecting Child Welfare System Alumni, Parents, and Professionals in the Workplace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D0785C5-8161-4E10-95A4-2C4DBA9B3B4A}" type="slidenum">
              <a:rPr lang="en-US" smtClean="0">
                <a:latin typeface="Arial" pitchFamily="34" charset="0"/>
              </a:rPr>
              <a:pPr/>
              <a:t>4</a:t>
            </a:fld>
            <a:endParaRPr lang="en-US" dirty="0"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
        <p:nvSpPr>
          <p:cNvPr id="5" name="Footer Placeholder 4"/>
          <p:cNvSpPr>
            <a:spLocks noGrp="1"/>
          </p:cNvSpPr>
          <p:nvPr>
            <p:ph type="ftr" sz="quarter" idx="10"/>
          </p:nvPr>
        </p:nvSpPr>
        <p:spPr/>
        <p:txBody>
          <a:bodyPr/>
          <a:lstStyle/>
          <a:p>
            <a:pPr>
              <a:defRPr/>
            </a:pPr>
            <a:r>
              <a:rPr lang="en-US" smtClean="0"/>
              <a:t>The Pennsylvania Child Welfare Training Program 202:  Ready, Set, United:  Connecting Child Welfare System Alumni, Parents, and Professionals in the Workplace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D0785C5-8161-4E10-95A4-2C4DBA9B3B4A}" type="slidenum">
              <a:rPr lang="en-US" smtClean="0">
                <a:latin typeface="Arial" pitchFamily="34" charset="0"/>
              </a:rPr>
              <a:pPr/>
              <a:t>5</a:t>
            </a:fld>
            <a:endParaRPr lang="en-US" dirty="0"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
        <p:nvSpPr>
          <p:cNvPr id="5" name="Footer Placeholder 4"/>
          <p:cNvSpPr>
            <a:spLocks noGrp="1"/>
          </p:cNvSpPr>
          <p:nvPr>
            <p:ph type="ftr" sz="quarter" idx="10"/>
          </p:nvPr>
        </p:nvSpPr>
        <p:spPr/>
        <p:txBody>
          <a:bodyPr/>
          <a:lstStyle/>
          <a:p>
            <a:pPr>
              <a:defRPr/>
            </a:pPr>
            <a:r>
              <a:rPr lang="en-US" smtClean="0"/>
              <a:t>The Pennsylvania Child Welfare Training Program 202:  Ready, Set, United:  Connecting Child Welfare System Alumni, Parents, and Professionals in the Workplace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D0785C5-8161-4E10-95A4-2C4DBA9B3B4A}" type="slidenum">
              <a:rPr lang="en-US" smtClean="0">
                <a:latin typeface="Arial" pitchFamily="34" charset="0"/>
              </a:rPr>
              <a:pPr/>
              <a:t>6</a:t>
            </a:fld>
            <a:endParaRPr lang="en-US" dirty="0"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
        <p:nvSpPr>
          <p:cNvPr id="5" name="Footer Placeholder 4"/>
          <p:cNvSpPr>
            <a:spLocks noGrp="1"/>
          </p:cNvSpPr>
          <p:nvPr>
            <p:ph type="ftr" sz="quarter" idx="10"/>
          </p:nvPr>
        </p:nvSpPr>
        <p:spPr/>
        <p:txBody>
          <a:bodyPr/>
          <a:lstStyle/>
          <a:p>
            <a:pPr>
              <a:defRPr/>
            </a:pPr>
            <a:r>
              <a:rPr lang="en-US" smtClean="0"/>
              <a:t>The Pennsylvania Child Welfare Training Program 202:  Ready, Set, United:  Connecting Child Welfare System Alumni, Parents, and Professionals in the Workplace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D0785C5-8161-4E10-95A4-2C4DBA9B3B4A}" type="slidenum">
              <a:rPr lang="en-US" smtClean="0">
                <a:latin typeface="Arial" pitchFamily="34" charset="0"/>
              </a:rPr>
              <a:pPr/>
              <a:t>14</a:t>
            </a:fld>
            <a:endParaRPr lang="en-US" dirty="0"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
        <p:nvSpPr>
          <p:cNvPr id="5" name="Footer Placeholder 4"/>
          <p:cNvSpPr>
            <a:spLocks noGrp="1"/>
          </p:cNvSpPr>
          <p:nvPr>
            <p:ph type="ftr" sz="quarter" idx="10"/>
          </p:nvPr>
        </p:nvSpPr>
        <p:spPr/>
        <p:txBody>
          <a:bodyPr/>
          <a:lstStyle/>
          <a:p>
            <a:pPr>
              <a:defRPr/>
            </a:pPr>
            <a:r>
              <a:rPr lang="en-US" smtClean="0"/>
              <a:t>The Pennsylvania Child Welfare Training Program 202:  Ready, Set, United:  Connecting Child Welfare System Alumni, Parents, and Professionals in the Workplace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D0785C5-8161-4E10-95A4-2C4DBA9B3B4A}" type="slidenum">
              <a:rPr lang="en-US" smtClean="0">
                <a:latin typeface="Arial" pitchFamily="34" charset="0"/>
              </a:rPr>
              <a:pPr/>
              <a:t>18</a:t>
            </a:fld>
            <a:endParaRPr lang="en-US" dirty="0"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
        <p:nvSpPr>
          <p:cNvPr id="5" name="Footer Placeholder 4"/>
          <p:cNvSpPr>
            <a:spLocks noGrp="1"/>
          </p:cNvSpPr>
          <p:nvPr>
            <p:ph type="ftr" sz="quarter" idx="10"/>
          </p:nvPr>
        </p:nvSpPr>
        <p:spPr/>
        <p:txBody>
          <a:bodyPr/>
          <a:lstStyle/>
          <a:p>
            <a:pPr>
              <a:defRPr/>
            </a:pPr>
            <a:r>
              <a:rPr lang="en-US" smtClean="0"/>
              <a:t>The Pennsylvania Child Welfare Training Program 202:  Ready, Set, United:  Connecting Child Welfare System Alumni, Parents, and Professionals in the Workplace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D0785C5-8161-4E10-95A4-2C4DBA9B3B4A}" type="slidenum">
              <a:rPr lang="en-US" smtClean="0">
                <a:latin typeface="Arial" pitchFamily="34" charset="0"/>
              </a:rPr>
              <a:pPr/>
              <a:t>19</a:t>
            </a:fld>
            <a:endParaRPr lang="en-US" dirty="0"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marL="181240" indent="-181240" defTabSz="966612" eaLnBrk="1" hangingPunct="1">
              <a:buFont typeface="Arial" pitchFamily="34" charset="0"/>
              <a:buChar char="•"/>
              <a:defRPr/>
            </a:pPr>
            <a:endParaRPr lang="en-US" sz="1300" dirty="0">
              <a:solidFill>
                <a:schemeClr val="bg1"/>
              </a:solidFill>
              <a:latin typeface="Arial" pitchFamily="34" charset="0"/>
              <a:ea typeface="Osaka" pitchFamily="16" charset="-128"/>
              <a:cs typeface="Arial" pitchFamily="34" charset="0"/>
            </a:endParaRPr>
          </a:p>
          <a:p>
            <a:pPr marL="181240" indent="-181240" eaLnBrk="1" hangingPunct="1">
              <a:buFont typeface="Arial" pitchFamily="34" charset="0"/>
              <a:buChar char="•"/>
            </a:pPr>
            <a:endParaRPr lang="en-US" b="0" i="0" dirty="0" smtClean="0">
              <a:latin typeface="Arial" pitchFamily="34" charset="0"/>
              <a:cs typeface="Arial" pitchFamily="34" charset="0"/>
            </a:endParaRPr>
          </a:p>
        </p:txBody>
      </p:sp>
      <p:sp>
        <p:nvSpPr>
          <p:cNvPr id="5" name="Footer Placeholder 4"/>
          <p:cNvSpPr>
            <a:spLocks noGrp="1"/>
          </p:cNvSpPr>
          <p:nvPr>
            <p:ph type="ftr" sz="quarter" idx="10"/>
          </p:nvPr>
        </p:nvSpPr>
        <p:spPr/>
        <p:txBody>
          <a:bodyPr/>
          <a:lstStyle/>
          <a:p>
            <a:pPr>
              <a:defRPr/>
            </a:pPr>
            <a:r>
              <a:rPr lang="en-US" smtClean="0"/>
              <a:t>The Pennsylvania Child Welfare Training Program 202:  Ready, Set, United:  Connecting Child Welfare System Alumni, Parents, and Professionals in the Workplace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W-Powerpt-3"/>
          <p:cNvPicPr>
            <a:picLocks noChangeAspect="1" noChangeArrowheads="1"/>
          </p:cNvPicPr>
          <p:nvPr userDrawn="1"/>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457199" y="806824"/>
            <a:ext cx="8216153" cy="551329"/>
          </a:xfrm>
        </p:spPr>
        <p:txBody>
          <a:bodyPr/>
          <a:lstStyle>
            <a:lvl1pPr>
              <a:defRPr/>
            </a:lvl1pPr>
          </a:lstStyle>
          <a:p>
            <a:r>
              <a:rPr lang="en-US" dirty="0"/>
              <a:t>Click to edit Master title style</a:t>
            </a:r>
          </a:p>
        </p:txBody>
      </p:sp>
      <p:sp>
        <p:nvSpPr>
          <p:cNvPr id="12291" name="Rectangle 3"/>
          <p:cNvSpPr>
            <a:spLocks noGrp="1" noChangeArrowheads="1"/>
          </p:cNvSpPr>
          <p:nvPr>
            <p:ph type="subTitle" idx="1"/>
          </p:nvPr>
        </p:nvSpPr>
        <p:spPr>
          <a:xfrm>
            <a:off x="457199" y="1438835"/>
            <a:ext cx="8216153" cy="4827494"/>
          </a:xfrm>
        </p:spPr>
        <p:txBody>
          <a:bodyPr/>
          <a:lstStyle>
            <a:lvl1pPr marL="0" indent="0" algn="l">
              <a:buFontTx/>
              <a:buNone/>
              <a:defRPr/>
            </a:lvl1pPr>
          </a:lstStyle>
          <a:p>
            <a:r>
              <a:rPr lang="en-US" dirty="0"/>
              <a:t>Click to edit Master subtitle style</a:t>
            </a:r>
          </a:p>
        </p:txBody>
      </p:sp>
      <p:sp>
        <p:nvSpPr>
          <p:cNvPr id="13"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grpSp>
        <p:nvGrpSpPr>
          <p:cNvPr id="15" name="Group 17"/>
          <p:cNvGrpSpPr>
            <a:grpSpLocks/>
          </p:cNvGrpSpPr>
          <p:nvPr userDrawn="1"/>
        </p:nvGrpSpPr>
        <p:grpSpPr bwMode="auto">
          <a:xfrm>
            <a:off x="13648" y="6346210"/>
            <a:ext cx="3124697" cy="230832"/>
            <a:chOff x="-3883" y="6346230"/>
            <a:chExt cx="4023360" cy="230979"/>
          </a:xfrm>
        </p:grpSpPr>
        <p:sp>
          <p:nvSpPr>
            <p:cNvPr id="16" name="TextBox 15"/>
            <p:cNvSpPr txBox="1"/>
            <p:nvPr userDrawn="1"/>
          </p:nvSpPr>
          <p:spPr>
            <a:xfrm>
              <a:off x="-3883" y="6346230"/>
              <a:ext cx="4023360" cy="230979"/>
            </a:xfrm>
            <a:prstGeom prst="rect">
              <a:avLst/>
            </a:prstGeom>
            <a:solidFill>
              <a:srgbClr val="91A3BB"/>
            </a:solidFill>
            <a:ln w="6350">
              <a:solidFill>
                <a:schemeClr val="tx1"/>
              </a:solidFill>
            </a:ln>
          </p:spPr>
          <p:txBody>
            <a:bodyPr wrap="square">
              <a:spAutoFit/>
            </a:bodyPr>
            <a:lstStyle/>
            <a:p>
              <a:pPr eaLnBrk="0" hangingPunct="0">
                <a:defRPr/>
              </a:pPr>
              <a:r>
                <a:rPr lang="en-US" sz="900" dirty="0">
                  <a:latin typeface="Georgia" pitchFamily="18" charset="0"/>
                  <a:ea typeface="ＭＳ Ｐゴシック" pitchFamily="16" charset="-128"/>
                  <a:cs typeface="+mn-cs"/>
                </a:rPr>
                <a:t>The Pennsylvania Child Welfare </a:t>
              </a:r>
              <a:r>
                <a:rPr lang="en-US" sz="900" dirty="0" smtClean="0">
                  <a:latin typeface="Georgia" pitchFamily="18" charset="0"/>
                  <a:ea typeface="ＭＳ Ｐゴシック" pitchFamily="16" charset="-128"/>
                  <a:cs typeface="+mn-cs"/>
                </a:rPr>
                <a:t>Training Program</a:t>
              </a:r>
              <a:endParaRPr lang="en-US" sz="900" dirty="0">
                <a:latin typeface="Georgia" pitchFamily="18" charset="0"/>
                <a:ea typeface="ＭＳ Ｐゴシック" pitchFamily="16" charset="-128"/>
                <a:cs typeface="+mn-cs"/>
              </a:endParaRPr>
            </a:p>
          </p:txBody>
        </p:sp>
        <p:cxnSp>
          <p:nvCxnSpPr>
            <p:cNvPr id="17" name="Straight Connector 16"/>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userDrawn="1"/>
        </p:nvSpPr>
        <p:spPr>
          <a:xfrm>
            <a:off x="5184474" y="6343650"/>
            <a:ext cx="3929365" cy="230832"/>
          </a:xfrm>
          <a:prstGeom prst="rect">
            <a:avLst/>
          </a:prstGeom>
          <a:solidFill>
            <a:srgbClr val="91A3BB"/>
          </a:solidFill>
          <a:ln>
            <a:solidFill>
              <a:schemeClr val="tx1"/>
            </a:solidFill>
          </a:ln>
        </p:spPr>
        <p:txBody>
          <a:bodyPr wrap="square">
            <a:spAutoFit/>
          </a:bodyPr>
          <a:lstStyle/>
          <a:p>
            <a:pPr algn="l">
              <a:defRPr/>
            </a:pPr>
            <a:r>
              <a:rPr lang="en-US" sz="900" b="0" kern="1200" dirty="0" smtClean="0">
                <a:solidFill>
                  <a:schemeClr val="tx1"/>
                </a:solidFill>
                <a:latin typeface="Arial" pitchFamily="34" charset="0"/>
                <a:ea typeface="ＭＳ Ｐゴシック" pitchFamily="16" charset="-128"/>
                <a:cs typeface="+mn-cs"/>
              </a:rPr>
              <a:t>207</a:t>
            </a:r>
            <a:r>
              <a:rPr lang="en-US" sz="900" b="0" kern="1200" dirty="0" smtClean="0">
                <a:solidFill>
                  <a:schemeClr val="tx1"/>
                </a:solidFill>
                <a:latin typeface="+mn-lt"/>
                <a:ea typeface="ＭＳ Ｐゴシック" pitchFamily="16" charset="-128"/>
                <a:cs typeface="+mn-cs"/>
              </a:rPr>
              <a:t>: </a:t>
            </a:r>
            <a:r>
              <a:rPr lang="en-US" sz="900" kern="1200" dirty="0" smtClean="0">
                <a:solidFill>
                  <a:schemeClr val="tx1"/>
                </a:solidFill>
                <a:effectLst/>
                <a:latin typeface="+mn-lt"/>
                <a:ea typeface="ＭＳ Ｐゴシック" pitchFamily="16" charset="-128"/>
                <a:cs typeface="+mn-cs"/>
              </a:rPr>
              <a:t>Developing Family Leadership: Using Data to Help Develop Practice</a:t>
            </a:r>
            <a:endParaRPr lang="en-US" sz="900" b="0" dirty="0">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userDrawn="1"/>
        </p:nvPicPr>
        <p:blipFill>
          <a:blip r:embed="rId5"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199" y="793376"/>
            <a:ext cx="8216153" cy="5647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57199" y="1425388"/>
            <a:ext cx="8216153" cy="48947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Box 8"/>
          <p:cNvSpPr txBox="1"/>
          <p:nvPr userDrawn="1"/>
        </p:nvSpPr>
        <p:spPr>
          <a:xfrm>
            <a:off x="5184474" y="6343650"/>
            <a:ext cx="3929365" cy="230832"/>
          </a:xfrm>
          <a:prstGeom prst="rect">
            <a:avLst/>
          </a:prstGeom>
          <a:solidFill>
            <a:srgbClr val="91A3BB"/>
          </a:solidFill>
          <a:ln>
            <a:solidFill>
              <a:schemeClr val="tx1"/>
            </a:solidFill>
          </a:ln>
        </p:spPr>
        <p:txBody>
          <a:bodyPr wrap="square">
            <a:spAutoFit/>
          </a:bodyPr>
          <a:lstStyle/>
          <a:p>
            <a:pPr algn="l">
              <a:defRPr/>
            </a:pPr>
            <a:r>
              <a:rPr lang="en-US" sz="900" b="0" kern="1200" dirty="0" smtClean="0">
                <a:solidFill>
                  <a:schemeClr val="tx1"/>
                </a:solidFill>
                <a:latin typeface="Arial" pitchFamily="34" charset="0"/>
                <a:ea typeface="ＭＳ Ｐゴシック" pitchFamily="16" charset="-128"/>
                <a:cs typeface="+mn-cs"/>
              </a:rPr>
              <a:t>207</a:t>
            </a:r>
            <a:r>
              <a:rPr lang="en-US" sz="900" b="0" kern="1200" dirty="0" smtClean="0">
                <a:solidFill>
                  <a:schemeClr val="tx1"/>
                </a:solidFill>
                <a:latin typeface="+mn-lt"/>
                <a:ea typeface="ＭＳ Ｐゴシック" pitchFamily="16" charset="-128"/>
                <a:cs typeface="+mn-cs"/>
              </a:rPr>
              <a:t>: </a:t>
            </a:r>
            <a:r>
              <a:rPr lang="en-US" sz="900" kern="1200" dirty="0" smtClean="0">
                <a:solidFill>
                  <a:schemeClr val="tx1"/>
                </a:solidFill>
                <a:effectLst/>
                <a:latin typeface="+mn-lt"/>
                <a:ea typeface="ＭＳ Ｐゴシック" pitchFamily="16" charset="-128"/>
                <a:cs typeface="+mn-cs"/>
              </a:rPr>
              <a:t>Developing Family Leadership: Using Data to Help Develop Practice</a:t>
            </a:r>
            <a:endParaRPr lang="en-US" sz="900" b="0" dirty="0">
              <a:latin typeface="+mn-lt"/>
            </a:endParaRPr>
          </a:p>
        </p:txBody>
      </p:sp>
      <p:sp>
        <p:nvSpPr>
          <p:cNvPr id="13"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
        <p:nvSpPr>
          <p:cNvPr id="14" name="TextBox 13"/>
          <p:cNvSpPr txBox="1"/>
          <p:nvPr userDrawn="1"/>
        </p:nvSpPr>
        <p:spPr bwMode="auto">
          <a:xfrm>
            <a:off x="13648" y="6346210"/>
            <a:ext cx="3124697" cy="230832"/>
          </a:xfrm>
          <a:prstGeom prst="rect">
            <a:avLst/>
          </a:prstGeom>
          <a:solidFill>
            <a:srgbClr val="91A3BB"/>
          </a:solidFill>
          <a:ln w="6350">
            <a:solidFill>
              <a:schemeClr val="tx1"/>
            </a:solidFill>
          </a:ln>
        </p:spPr>
        <p:txBody>
          <a:bodyPr wrap="square">
            <a:spAutoFit/>
          </a:bodyPr>
          <a:lstStyle/>
          <a:p>
            <a:pPr eaLnBrk="0" hangingPunct="0">
              <a:defRPr/>
            </a:pPr>
            <a:r>
              <a:rPr lang="en-US" sz="900" dirty="0">
                <a:latin typeface="Georgia" pitchFamily="18" charset="0"/>
                <a:ea typeface="ＭＳ Ｐゴシック" pitchFamily="16" charset="-128"/>
                <a:cs typeface="+mn-cs"/>
              </a:rPr>
              <a:t>The Pennsylvania Child Welfare </a:t>
            </a:r>
            <a:r>
              <a:rPr lang="en-US" sz="900" dirty="0" smtClean="0">
                <a:latin typeface="Georgia" pitchFamily="18" charset="0"/>
                <a:ea typeface="ＭＳ Ｐゴシック" pitchFamily="16" charset="-128"/>
                <a:cs typeface="+mn-cs"/>
              </a:rPr>
              <a:t>Training Program</a:t>
            </a:r>
            <a:endParaRPr lang="en-US" sz="900" dirty="0">
              <a:latin typeface="Georgia" pitchFamily="18" charset="0"/>
              <a:ea typeface="ＭＳ Ｐゴシック" pitchFamily="16" charset="-128"/>
              <a:cs typeface="+mn-cs"/>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8" r:id="rId3"/>
  </p:sldLayoutIdLst>
  <p:hf hdr="0" ftr="0" dt="0"/>
  <p:txStyles>
    <p:titleStyle>
      <a:lvl1pPr algn="l" rtl="0" eaLnBrk="0" fontAlgn="base" hangingPunct="0">
        <a:spcBef>
          <a:spcPct val="0"/>
        </a:spcBef>
        <a:spcAft>
          <a:spcPct val="0"/>
        </a:spcAft>
        <a:defRPr sz="2700" b="1">
          <a:solidFill>
            <a:srgbClr val="948151"/>
          </a:solidFill>
          <a:latin typeface="+mj-lt"/>
          <a:ea typeface="+mj-ea"/>
          <a:cs typeface="+mj-cs"/>
        </a:defRPr>
      </a:lvl1pPr>
      <a:lvl2pPr algn="l" rtl="0" eaLnBrk="0" fontAlgn="base" hangingPunct="0">
        <a:spcBef>
          <a:spcPct val="0"/>
        </a:spcBef>
        <a:spcAft>
          <a:spcPct val="0"/>
        </a:spcAft>
        <a:defRPr sz="3600" b="1">
          <a:solidFill>
            <a:srgbClr val="948151"/>
          </a:solidFill>
          <a:latin typeface="Georgia" pitchFamily="16" charset="0"/>
          <a:ea typeface="Osaka" pitchFamily="16" charset="-128"/>
        </a:defRPr>
      </a:lvl2pPr>
      <a:lvl3pPr algn="l" rtl="0" eaLnBrk="0" fontAlgn="base" hangingPunct="0">
        <a:spcBef>
          <a:spcPct val="0"/>
        </a:spcBef>
        <a:spcAft>
          <a:spcPct val="0"/>
        </a:spcAft>
        <a:defRPr sz="3600" b="1">
          <a:solidFill>
            <a:srgbClr val="948151"/>
          </a:solidFill>
          <a:latin typeface="Georgia" pitchFamily="16" charset="0"/>
          <a:ea typeface="Osaka" pitchFamily="16" charset="-128"/>
        </a:defRPr>
      </a:lvl3pPr>
      <a:lvl4pPr algn="l" rtl="0" eaLnBrk="0" fontAlgn="base" hangingPunct="0">
        <a:spcBef>
          <a:spcPct val="0"/>
        </a:spcBef>
        <a:spcAft>
          <a:spcPct val="0"/>
        </a:spcAft>
        <a:defRPr sz="3600" b="1">
          <a:solidFill>
            <a:srgbClr val="948151"/>
          </a:solidFill>
          <a:latin typeface="Georgia" pitchFamily="16" charset="0"/>
          <a:ea typeface="Osaka" pitchFamily="16" charset="-128"/>
        </a:defRPr>
      </a:lvl4pPr>
      <a:lvl5pPr algn="l" rtl="0" eaLnBrk="0" fontAlgn="base" hangingPunct="0">
        <a:spcBef>
          <a:spcPct val="0"/>
        </a:spcBef>
        <a:spcAft>
          <a:spcPct val="0"/>
        </a:spcAft>
        <a:defRPr sz="3600" b="1">
          <a:solidFill>
            <a:srgbClr val="948151"/>
          </a:solidFill>
          <a:latin typeface="Georgia" pitchFamily="16" charset="0"/>
          <a:ea typeface="Osaka" pitchFamily="16" charset="-128"/>
        </a:defRPr>
      </a:lvl5pPr>
      <a:lvl6pPr marL="457200" algn="l" rtl="0" fontAlgn="base">
        <a:spcBef>
          <a:spcPct val="0"/>
        </a:spcBef>
        <a:spcAft>
          <a:spcPct val="0"/>
        </a:spcAft>
        <a:defRPr sz="3600" b="1">
          <a:solidFill>
            <a:srgbClr val="948151"/>
          </a:solidFill>
          <a:latin typeface="Georgia" pitchFamily="16" charset="0"/>
          <a:ea typeface="Osaka" pitchFamily="16" charset="-128"/>
        </a:defRPr>
      </a:lvl6pPr>
      <a:lvl7pPr marL="914400" algn="l" rtl="0" fontAlgn="base">
        <a:spcBef>
          <a:spcPct val="0"/>
        </a:spcBef>
        <a:spcAft>
          <a:spcPct val="0"/>
        </a:spcAft>
        <a:defRPr sz="3600" b="1">
          <a:solidFill>
            <a:srgbClr val="948151"/>
          </a:solidFill>
          <a:latin typeface="Georgia" pitchFamily="16" charset="0"/>
          <a:ea typeface="Osaka" pitchFamily="16" charset="-128"/>
        </a:defRPr>
      </a:lvl7pPr>
      <a:lvl8pPr marL="1371600" algn="l" rtl="0" fontAlgn="base">
        <a:spcBef>
          <a:spcPct val="0"/>
        </a:spcBef>
        <a:spcAft>
          <a:spcPct val="0"/>
        </a:spcAft>
        <a:defRPr sz="3600" b="1">
          <a:solidFill>
            <a:srgbClr val="948151"/>
          </a:solidFill>
          <a:latin typeface="Georgia" pitchFamily="16" charset="0"/>
          <a:ea typeface="Osaka" pitchFamily="16" charset="-128"/>
        </a:defRPr>
      </a:lvl8pPr>
      <a:lvl9pPr marL="1828800" algn="l" rtl="0" fontAlgn="base">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0" fontAlgn="base" hangingPunct="0">
        <a:spcBef>
          <a:spcPct val="20000"/>
        </a:spcBef>
        <a:spcAft>
          <a:spcPts val="600"/>
        </a:spcAft>
        <a:buChar char="•"/>
        <a:defRPr sz="2500">
          <a:solidFill>
            <a:schemeClr val="tx1"/>
          </a:solidFill>
          <a:latin typeface="+mn-lt"/>
          <a:ea typeface="+mn-ea"/>
          <a:cs typeface="+mn-cs"/>
        </a:defRPr>
      </a:lvl1pPr>
      <a:lvl2pPr marL="742950" indent="-285750" algn="l" rtl="0" eaLnBrk="0" fontAlgn="base" hangingPunct="0">
        <a:spcBef>
          <a:spcPct val="20000"/>
        </a:spcBef>
        <a:spcAft>
          <a:spcPts val="600"/>
        </a:spcAft>
        <a:buChar char="–"/>
        <a:defRPr sz="2300">
          <a:solidFill>
            <a:schemeClr val="tx1"/>
          </a:solidFill>
          <a:latin typeface="+mn-lt"/>
          <a:ea typeface="+mn-ea"/>
        </a:defRPr>
      </a:lvl2pPr>
      <a:lvl3pPr marL="1143000" indent="-228600" algn="l" rtl="0" eaLnBrk="0" fontAlgn="base" hangingPunct="0">
        <a:spcBef>
          <a:spcPct val="20000"/>
        </a:spcBef>
        <a:spcAft>
          <a:spcPts val="600"/>
        </a:spcAft>
        <a:buChar char="•"/>
        <a:defRPr sz="2100">
          <a:solidFill>
            <a:schemeClr val="tx1"/>
          </a:solidFill>
          <a:latin typeface="+mn-lt"/>
          <a:ea typeface="+mn-ea"/>
        </a:defRPr>
      </a:lvl3pPr>
      <a:lvl4pPr marL="1600200" indent="-228600" algn="l" rtl="0" eaLnBrk="0" fontAlgn="base" hangingPunct="0">
        <a:spcBef>
          <a:spcPct val="20000"/>
        </a:spcBef>
        <a:spcAft>
          <a:spcPts val="600"/>
        </a:spcAft>
        <a:buChar char="–"/>
        <a:defRPr sz="1900">
          <a:solidFill>
            <a:schemeClr val="tx1"/>
          </a:solidFill>
          <a:latin typeface="+mn-lt"/>
          <a:ea typeface="+mn-ea"/>
        </a:defRPr>
      </a:lvl4pPr>
      <a:lvl5pPr marL="2057400" indent="-228600" algn="l" rtl="0" eaLnBrk="0" fontAlgn="base" hangingPunct="0">
        <a:spcBef>
          <a:spcPct val="20000"/>
        </a:spcBef>
        <a:spcAft>
          <a:spcPts val="60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noChangeArrowheads="1"/>
          </p:cNvPicPr>
          <p:nvPr/>
        </p:nvPicPr>
        <p:blipFill>
          <a:blip r:embed="rId3" cstate="print"/>
          <a:srcRect/>
          <a:stretch>
            <a:fillRect/>
          </a:stretch>
        </p:blipFill>
        <p:spPr bwMode="auto">
          <a:xfrm>
            <a:off x="1588" y="0"/>
            <a:ext cx="9142412" cy="6861175"/>
          </a:xfrm>
          <a:prstGeom prst="rect">
            <a:avLst/>
          </a:prstGeom>
          <a:noFill/>
          <a:ln w="9525">
            <a:noFill/>
            <a:miter lim="800000"/>
            <a:headEnd/>
            <a:tailEnd/>
          </a:ln>
        </p:spPr>
      </p:pic>
      <p:sp>
        <p:nvSpPr>
          <p:cNvPr id="13315" name="Text Box 7"/>
          <p:cNvSpPr txBox="1">
            <a:spLocks noChangeArrowheads="1"/>
          </p:cNvSpPr>
          <p:nvPr/>
        </p:nvSpPr>
        <p:spPr bwMode="auto">
          <a:xfrm>
            <a:off x="234490" y="1368100"/>
            <a:ext cx="6833922" cy="584775"/>
          </a:xfrm>
          <a:prstGeom prst="rect">
            <a:avLst/>
          </a:prstGeom>
          <a:noFill/>
          <a:ln w="9525">
            <a:noFill/>
            <a:miter lim="800000"/>
            <a:headEnd/>
            <a:tailEnd/>
          </a:ln>
        </p:spPr>
        <p:txBody>
          <a:bodyPr wrap="none">
            <a:spAutoFit/>
          </a:bodyPr>
          <a:lstStyle/>
          <a:p>
            <a:r>
              <a:rPr lang="en-US" sz="3200" dirty="0" smtClean="0">
                <a:solidFill>
                  <a:schemeClr val="bg1"/>
                </a:solidFill>
              </a:rPr>
              <a:t>207:  Developing Family Leadership:</a:t>
            </a:r>
            <a:endParaRPr lang="en-US" sz="3200" b="1" dirty="0">
              <a:solidFill>
                <a:schemeClr val="bg1"/>
              </a:solidFill>
              <a:latin typeface="Georgia" pitchFamily="18" charset="0"/>
              <a:ea typeface="Osaka" pitchFamily="16" charset="-128"/>
            </a:endParaRPr>
          </a:p>
        </p:txBody>
      </p:sp>
      <p:sp>
        <p:nvSpPr>
          <p:cNvPr id="13316" name="Text Box 8"/>
          <p:cNvSpPr txBox="1">
            <a:spLocks noChangeArrowheads="1"/>
          </p:cNvSpPr>
          <p:nvPr/>
        </p:nvSpPr>
        <p:spPr bwMode="auto">
          <a:xfrm>
            <a:off x="279861" y="1969763"/>
            <a:ext cx="5298245" cy="461665"/>
          </a:xfrm>
          <a:prstGeom prst="rect">
            <a:avLst/>
          </a:prstGeom>
          <a:noFill/>
          <a:ln w="9525">
            <a:noFill/>
            <a:miter lim="800000"/>
            <a:headEnd/>
            <a:tailEnd/>
          </a:ln>
        </p:spPr>
        <p:txBody>
          <a:bodyPr wrap="none">
            <a:spAutoFit/>
          </a:bodyPr>
          <a:lstStyle/>
          <a:p>
            <a:r>
              <a:rPr lang="en-US" dirty="0" smtClean="0">
                <a:solidFill>
                  <a:schemeClr val="bg1"/>
                </a:solidFill>
              </a:rPr>
              <a:t>Using Data to Help Develop Practice</a:t>
            </a:r>
            <a:endParaRPr lang="en-US" b="1" dirty="0">
              <a:solidFill>
                <a:schemeClr val="bg1"/>
              </a:solidFill>
              <a:latin typeface="Georgia" pitchFamily="18" charset="0"/>
              <a:ea typeface="Osaka" pitchFamily="16" charset="-128"/>
            </a:endParaRPr>
          </a:p>
        </p:txBody>
      </p:sp>
      <p:sp>
        <p:nvSpPr>
          <p:cNvPr id="13317" name="Text Box 9"/>
          <p:cNvSpPr txBox="1">
            <a:spLocks noChangeArrowheads="1"/>
          </p:cNvSpPr>
          <p:nvPr/>
        </p:nvSpPr>
        <p:spPr bwMode="auto">
          <a:xfrm>
            <a:off x="6753602" y="6519446"/>
            <a:ext cx="2390398" cy="338554"/>
          </a:xfrm>
          <a:prstGeom prst="rect">
            <a:avLst/>
          </a:prstGeom>
          <a:noFill/>
          <a:ln w="9525">
            <a:noFill/>
            <a:miter lim="800000"/>
            <a:headEnd/>
            <a:tailEnd/>
          </a:ln>
        </p:spPr>
        <p:txBody>
          <a:bodyPr wrap="square">
            <a:spAutoFit/>
          </a:bodyPr>
          <a:lstStyle/>
          <a:p>
            <a:r>
              <a:rPr lang="en-US" sz="1600" b="1" dirty="0" smtClean="0">
                <a:solidFill>
                  <a:schemeClr val="bg1"/>
                </a:solidFill>
                <a:latin typeface="Georgia" pitchFamily="18" charset="0"/>
                <a:ea typeface="Osaka" pitchFamily="16" charset="-128"/>
              </a:rPr>
              <a:t>March 14, 2012</a:t>
            </a:r>
            <a:endParaRPr lang="en-US" sz="1600" b="1" dirty="0">
              <a:solidFill>
                <a:schemeClr val="bg1"/>
              </a:solidFill>
              <a:latin typeface="Georgia" pitchFamily="18" charset="0"/>
              <a:ea typeface="Osaka" pitchFamily="16" charset="-128"/>
            </a:endParaRPr>
          </a:p>
        </p:txBody>
      </p:sp>
      <p:sp>
        <p:nvSpPr>
          <p:cNvPr id="6" name="Slide Number Placeholder 5"/>
          <p:cNvSpPr>
            <a:spLocks noGrp="1"/>
          </p:cNvSpPr>
          <p:nvPr>
            <p:ph type="sldNum" sz="quarter" idx="4"/>
          </p:nvPr>
        </p:nvSpPr>
        <p:spPr/>
        <p:txBody>
          <a:bodyPr/>
          <a:lstStyle/>
          <a:p>
            <a:pPr>
              <a:defRPr/>
            </a:pPr>
            <a:fld id="{A4624807-03D1-4D82-87D2-E5151F74A2DA}"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Family </a:t>
            </a:r>
            <a:r>
              <a:rPr lang="en-US" dirty="0" smtClean="0"/>
              <a:t>Leadership, cont’d</a:t>
            </a:r>
            <a:endParaRPr lang="en-US" dirty="0"/>
          </a:p>
        </p:txBody>
      </p:sp>
      <p:sp>
        <p:nvSpPr>
          <p:cNvPr id="3" name="Content Placeholder 2"/>
          <p:cNvSpPr>
            <a:spLocks noGrp="1"/>
          </p:cNvSpPr>
          <p:nvPr>
            <p:ph idx="1"/>
          </p:nvPr>
        </p:nvSpPr>
        <p:spPr/>
        <p:txBody>
          <a:bodyPr/>
          <a:lstStyle/>
          <a:p>
            <a:r>
              <a:rPr lang="en-US" dirty="0" smtClean="0"/>
              <a:t>8. Different </a:t>
            </a:r>
            <a:r>
              <a:rPr lang="en-US" dirty="0"/>
              <a:t>sides of the family </a:t>
            </a:r>
            <a:r>
              <a:rPr lang="en-US" dirty="0" smtClean="0"/>
              <a:t>participated in the </a:t>
            </a:r>
            <a:r>
              <a:rPr lang="en-US" dirty="0"/>
              <a:t>conference.</a:t>
            </a:r>
          </a:p>
          <a:p>
            <a:r>
              <a:rPr lang="en-US" dirty="0" smtClean="0"/>
              <a:t>13. Paid Professionals shared </a:t>
            </a:r>
            <a:r>
              <a:rPr lang="en-US" dirty="0"/>
              <a:t>their knowledge but </a:t>
            </a:r>
            <a:r>
              <a:rPr lang="en-US" dirty="0" smtClean="0"/>
              <a:t>they did not tell the family group how to solve the concerns.</a:t>
            </a:r>
            <a:endParaRPr lang="en-US" dirty="0"/>
          </a:p>
          <a:p>
            <a:r>
              <a:rPr lang="en-US" dirty="0" smtClean="0"/>
              <a:t>14. The </a:t>
            </a:r>
            <a:r>
              <a:rPr lang="en-US" dirty="0"/>
              <a:t>family </a:t>
            </a:r>
            <a:r>
              <a:rPr lang="en-US" dirty="0" smtClean="0"/>
              <a:t>group had </a:t>
            </a:r>
            <a:r>
              <a:rPr lang="en-US" dirty="0"/>
              <a:t>private time to make their plan.</a:t>
            </a:r>
          </a:p>
          <a:p>
            <a:r>
              <a:rPr lang="en-US" dirty="0" smtClean="0"/>
              <a:t>15. The family plan </a:t>
            </a:r>
            <a:r>
              <a:rPr lang="en-US" dirty="0"/>
              <a:t>included ways that the family group will help out.  </a:t>
            </a:r>
          </a:p>
          <a:p>
            <a:endParaRPr lang="en-US" dirty="0"/>
          </a:p>
        </p:txBody>
      </p:sp>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10</a:t>
            </a:fld>
            <a:endParaRPr lang="en-US" dirty="0"/>
          </a:p>
        </p:txBody>
      </p:sp>
    </p:spTree>
    <p:extLst>
      <p:ext uri="{BB962C8B-B14F-4D97-AF65-F5344CB8AC3E}">
        <p14:creationId xmlns:p14="http://schemas.microsoft.com/office/powerpoint/2010/main" xmlns="" val="905401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a:t>
            </a:r>
            <a:r>
              <a:rPr lang="en-US" dirty="0" smtClean="0"/>
              <a:t>Leadership Data</a:t>
            </a:r>
            <a:endParaRPr lang="en-US" dirty="0"/>
          </a:p>
        </p:txBody>
      </p:sp>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11</a:t>
            </a:fld>
            <a:endParaRPr lang="en-US" dirty="0"/>
          </a:p>
        </p:txBody>
      </p:sp>
      <p:sp>
        <p:nvSpPr>
          <p:cNvPr id="5" name="Text Placeholder 2"/>
          <p:cNvSpPr txBox="1">
            <a:spLocks/>
          </p:cNvSpPr>
          <p:nvPr/>
        </p:nvSpPr>
        <p:spPr bwMode="auto">
          <a:xfrm>
            <a:off x="457200" y="1383886"/>
            <a:ext cx="4040188"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ts val="600"/>
              </a:spcAft>
              <a:buChar char="•"/>
              <a:defRPr sz="2500">
                <a:solidFill>
                  <a:schemeClr val="tx1"/>
                </a:solidFill>
                <a:latin typeface="+mn-lt"/>
                <a:ea typeface="+mn-ea"/>
                <a:cs typeface="+mn-cs"/>
              </a:defRPr>
            </a:lvl1pPr>
            <a:lvl2pPr marL="742950" indent="-285750" algn="l" rtl="0" eaLnBrk="0" fontAlgn="base" hangingPunct="0">
              <a:spcBef>
                <a:spcPct val="20000"/>
              </a:spcBef>
              <a:spcAft>
                <a:spcPts val="600"/>
              </a:spcAft>
              <a:buChar char="–"/>
              <a:defRPr sz="2300">
                <a:solidFill>
                  <a:schemeClr val="tx1"/>
                </a:solidFill>
                <a:latin typeface="+mn-lt"/>
                <a:ea typeface="+mn-ea"/>
              </a:defRPr>
            </a:lvl2pPr>
            <a:lvl3pPr marL="1143000" indent="-228600" algn="l" rtl="0" eaLnBrk="0" fontAlgn="base" hangingPunct="0">
              <a:spcBef>
                <a:spcPct val="20000"/>
              </a:spcBef>
              <a:spcAft>
                <a:spcPts val="600"/>
              </a:spcAft>
              <a:buChar char="•"/>
              <a:defRPr sz="2100">
                <a:solidFill>
                  <a:schemeClr val="tx1"/>
                </a:solidFill>
                <a:latin typeface="+mn-lt"/>
                <a:ea typeface="+mn-ea"/>
              </a:defRPr>
            </a:lvl3pPr>
            <a:lvl4pPr marL="1600200" indent="-228600" algn="l" rtl="0" eaLnBrk="0" fontAlgn="base" hangingPunct="0">
              <a:spcBef>
                <a:spcPct val="20000"/>
              </a:spcBef>
              <a:spcAft>
                <a:spcPts val="600"/>
              </a:spcAft>
              <a:buChar char="–"/>
              <a:defRPr sz="1900">
                <a:solidFill>
                  <a:schemeClr val="tx1"/>
                </a:solidFill>
                <a:latin typeface="+mn-lt"/>
                <a:ea typeface="+mn-ea"/>
              </a:defRPr>
            </a:lvl4pPr>
            <a:lvl5pPr marL="2057400" indent="-228600" algn="l" rtl="0" eaLnBrk="0" fontAlgn="base" hangingPunct="0">
              <a:spcBef>
                <a:spcPct val="20000"/>
              </a:spcBef>
              <a:spcAft>
                <a:spcPts val="60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spcBef>
                <a:spcPts val="600"/>
              </a:spcBef>
              <a:buNone/>
            </a:pPr>
            <a:r>
              <a:rPr lang="en-US" sz="2700" b="1" u="sng" dirty="0" smtClean="0"/>
              <a:t>Statewide	</a:t>
            </a:r>
            <a:endParaRPr lang="en-US" sz="2700" b="1" u="sng" dirty="0"/>
          </a:p>
        </p:txBody>
      </p:sp>
      <p:sp>
        <p:nvSpPr>
          <p:cNvPr id="6" name="Content Placeholder 3"/>
          <p:cNvSpPr>
            <a:spLocks noGrp="1"/>
          </p:cNvSpPr>
          <p:nvPr>
            <p:ph sz="half" idx="2"/>
          </p:nvPr>
        </p:nvSpPr>
        <p:spPr>
          <a:xfrm>
            <a:off x="457200" y="2024747"/>
            <a:ext cx="4040188" cy="3951288"/>
          </a:xfrm>
          <a:prstGeom prst="rect">
            <a:avLst/>
          </a:prstGeom>
        </p:spPr>
        <p:txBody>
          <a:bodyPr/>
          <a:lstStyle/>
          <a:p>
            <a:r>
              <a:rPr lang="en-US" dirty="0" smtClean="0"/>
              <a:t>7-12/2010: </a:t>
            </a:r>
          </a:p>
          <a:p>
            <a:pPr marL="0" indent="0">
              <a:buNone/>
            </a:pPr>
            <a:r>
              <a:rPr lang="en-US" dirty="0" smtClean="0"/>
              <a:t>	Mean- 3.33</a:t>
            </a:r>
          </a:p>
          <a:p>
            <a:pPr marL="0" indent="0">
              <a:buNone/>
            </a:pPr>
            <a:r>
              <a:rPr lang="en-US" dirty="0" smtClean="0"/>
              <a:t>	Median- 3.28</a:t>
            </a:r>
          </a:p>
          <a:p>
            <a:pPr marL="0" indent="0">
              <a:buNone/>
            </a:pPr>
            <a:r>
              <a:rPr lang="en-US" dirty="0" smtClean="0"/>
              <a:t>	Mode- 3.00</a:t>
            </a:r>
            <a:endParaRPr lang="en-US" dirty="0"/>
          </a:p>
          <a:p>
            <a:r>
              <a:rPr lang="en-US" dirty="0" smtClean="0"/>
              <a:t>1-6/2011:</a:t>
            </a:r>
          </a:p>
          <a:p>
            <a:pPr marL="0" indent="0">
              <a:buNone/>
            </a:pPr>
            <a:r>
              <a:rPr lang="en-US" dirty="0" smtClean="0"/>
              <a:t>	Mean- 3.53</a:t>
            </a:r>
          </a:p>
          <a:p>
            <a:pPr marL="0" indent="0">
              <a:buNone/>
            </a:pPr>
            <a:r>
              <a:rPr lang="en-US" dirty="0" smtClean="0"/>
              <a:t>	Median- 3.57</a:t>
            </a:r>
          </a:p>
          <a:p>
            <a:pPr marL="0" indent="0">
              <a:buNone/>
            </a:pPr>
            <a:r>
              <a:rPr lang="en-US" dirty="0" smtClean="0"/>
              <a:t>	Mode- 4.00</a:t>
            </a:r>
          </a:p>
          <a:p>
            <a:endParaRPr lang="en-US" dirty="0"/>
          </a:p>
        </p:txBody>
      </p:sp>
      <p:sp>
        <p:nvSpPr>
          <p:cNvPr id="7" name="Text Placeholder 4"/>
          <p:cNvSpPr txBox="1">
            <a:spLocks/>
          </p:cNvSpPr>
          <p:nvPr/>
        </p:nvSpPr>
        <p:spPr>
          <a:xfrm>
            <a:off x="4645025" y="1383886"/>
            <a:ext cx="4041775" cy="639762"/>
          </a:xfrm>
          <a:prstGeom prst="rect">
            <a:avLst/>
          </a:prstGeom>
        </p:spPr>
        <p:txBody>
          <a:bodyPr/>
          <a:lstStyle>
            <a:lvl1pPr marL="342900" indent="-342900" algn="l" rtl="0" eaLnBrk="0" fontAlgn="base" hangingPunct="0">
              <a:spcBef>
                <a:spcPct val="20000"/>
              </a:spcBef>
              <a:spcAft>
                <a:spcPts val="600"/>
              </a:spcAft>
              <a:buChar char="•"/>
              <a:defRPr sz="2500">
                <a:solidFill>
                  <a:schemeClr val="tx1"/>
                </a:solidFill>
                <a:latin typeface="+mn-lt"/>
                <a:ea typeface="+mn-ea"/>
                <a:cs typeface="+mn-cs"/>
              </a:defRPr>
            </a:lvl1pPr>
            <a:lvl2pPr marL="742950" indent="-285750" algn="l" rtl="0" eaLnBrk="0" fontAlgn="base" hangingPunct="0">
              <a:spcBef>
                <a:spcPct val="20000"/>
              </a:spcBef>
              <a:spcAft>
                <a:spcPts val="600"/>
              </a:spcAft>
              <a:buChar char="–"/>
              <a:defRPr sz="2300">
                <a:solidFill>
                  <a:schemeClr val="tx1"/>
                </a:solidFill>
                <a:latin typeface="+mn-lt"/>
                <a:ea typeface="+mn-ea"/>
              </a:defRPr>
            </a:lvl2pPr>
            <a:lvl3pPr marL="1143000" indent="-228600" algn="l" rtl="0" eaLnBrk="0" fontAlgn="base" hangingPunct="0">
              <a:spcBef>
                <a:spcPct val="20000"/>
              </a:spcBef>
              <a:spcAft>
                <a:spcPts val="600"/>
              </a:spcAft>
              <a:buChar char="•"/>
              <a:defRPr sz="2100">
                <a:solidFill>
                  <a:schemeClr val="tx1"/>
                </a:solidFill>
                <a:latin typeface="+mn-lt"/>
                <a:ea typeface="+mn-ea"/>
              </a:defRPr>
            </a:lvl3pPr>
            <a:lvl4pPr marL="1600200" indent="-228600" algn="l" rtl="0" eaLnBrk="0" fontAlgn="base" hangingPunct="0">
              <a:spcBef>
                <a:spcPct val="20000"/>
              </a:spcBef>
              <a:spcAft>
                <a:spcPts val="600"/>
              </a:spcAft>
              <a:buChar char="–"/>
              <a:defRPr sz="1900">
                <a:solidFill>
                  <a:schemeClr val="tx1"/>
                </a:solidFill>
                <a:latin typeface="+mn-lt"/>
                <a:ea typeface="+mn-ea"/>
              </a:defRPr>
            </a:lvl4pPr>
            <a:lvl5pPr marL="2057400" indent="-228600" algn="l" rtl="0" eaLnBrk="0" fontAlgn="base" hangingPunct="0">
              <a:spcBef>
                <a:spcPct val="20000"/>
              </a:spcBef>
              <a:spcAft>
                <a:spcPts val="60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spcBef>
                <a:spcPts val="600"/>
              </a:spcBef>
              <a:buNone/>
            </a:pPr>
            <a:r>
              <a:rPr lang="en-US" sz="2700" b="1" u="sng" dirty="0"/>
              <a:t>Lackawanna County</a:t>
            </a:r>
          </a:p>
        </p:txBody>
      </p:sp>
      <p:sp>
        <p:nvSpPr>
          <p:cNvPr id="8" name="Content Placeholder 5"/>
          <p:cNvSpPr>
            <a:spLocks noGrp="1"/>
          </p:cNvSpPr>
          <p:nvPr>
            <p:ph sz="quarter" idx="4"/>
          </p:nvPr>
        </p:nvSpPr>
        <p:spPr>
          <a:xfrm>
            <a:off x="4645025" y="2024747"/>
            <a:ext cx="4041775" cy="4034856"/>
          </a:xfrm>
        </p:spPr>
        <p:txBody>
          <a:bodyPr/>
          <a:lstStyle/>
          <a:p>
            <a:pPr marL="342900" indent="-342900" algn="l">
              <a:spcBef>
                <a:spcPct val="20000"/>
              </a:spcBef>
              <a:spcAft>
                <a:spcPts val="600"/>
              </a:spcAft>
              <a:buChar char="•"/>
            </a:pPr>
            <a:r>
              <a:rPr lang="en-US" sz="2500" b="0" dirty="0"/>
              <a:t>7-12/2010:</a:t>
            </a:r>
          </a:p>
          <a:p>
            <a:pPr marL="0" indent="0" algn="l">
              <a:spcBef>
                <a:spcPct val="20000"/>
              </a:spcBef>
              <a:spcAft>
                <a:spcPts val="600"/>
              </a:spcAft>
              <a:buNone/>
            </a:pPr>
            <a:r>
              <a:rPr lang="en-US" sz="2500" b="0" dirty="0" smtClean="0"/>
              <a:t>	Mean- </a:t>
            </a:r>
            <a:r>
              <a:rPr lang="en-US" sz="2500" b="0" dirty="0"/>
              <a:t>3.51</a:t>
            </a:r>
          </a:p>
          <a:p>
            <a:pPr marL="0" indent="0" algn="l">
              <a:spcBef>
                <a:spcPct val="20000"/>
              </a:spcBef>
              <a:spcAft>
                <a:spcPts val="600"/>
              </a:spcAft>
              <a:buNone/>
            </a:pPr>
            <a:r>
              <a:rPr lang="en-US" sz="2500" b="0" dirty="0" smtClean="0"/>
              <a:t>	Median- </a:t>
            </a:r>
            <a:r>
              <a:rPr lang="en-US" sz="2500" b="0" dirty="0"/>
              <a:t>3.57</a:t>
            </a:r>
          </a:p>
          <a:p>
            <a:pPr marL="0" indent="0" algn="l">
              <a:spcBef>
                <a:spcPct val="20000"/>
              </a:spcBef>
              <a:spcAft>
                <a:spcPts val="600"/>
              </a:spcAft>
              <a:buNone/>
            </a:pPr>
            <a:r>
              <a:rPr lang="en-US" sz="2500" b="0" dirty="0" smtClean="0"/>
              <a:t>	Mode- </a:t>
            </a:r>
            <a:r>
              <a:rPr lang="en-US" sz="2500" b="0" dirty="0"/>
              <a:t>4.00</a:t>
            </a:r>
          </a:p>
          <a:p>
            <a:pPr marL="342900" indent="-342900" algn="l">
              <a:spcBef>
                <a:spcPct val="20000"/>
              </a:spcBef>
              <a:spcAft>
                <a:spcPts val="600"/>
              </a:spcAft>
              <a:buChar char="•"/>
            </a:pPr>
            <a:r>
              <a:rPr lang="en-US" sz="2500" b="0" dirty="0"/>
              <a:t>1-6/2011</a:t>
            </a:r>
          </a:p>
          <a:p>
            <a:pPr marL="0" indent="0" algn="l">
              <a:spcBef>
                <a:spcPct val="20000"/>
              </a:spcBef>
              <a:spcAft>
                <a:spcPts val="600"/>
              </a:spcAft>
              <a:buNone/>
            </a:pPr>
            <a:r>
              <a:rPr lang="en-US" sz="2500" b="0" dirty="0" smtClean="0"/>
              <a:t>	Mean- </a:t>
            </a:r>
            <a:r>
              <a:rPr lang="en-US" sz="2500" b="0" dirty="0"/>
              <a:t>3.61</a:t>
            </a:r>
          </a:p>
          <a:p>
            <a:pPr marL="0" indent="0" algn="l">
              <a:spcBef>
                <a:spcPct val="20000"/>
              </a:spcBef>
              <a:spcAft>
                <a:spcPts val="600"/>
              </a:spcAft>
              <a:buNone/>
            </a:pPr>
            <a:r>
              <a:rPr lang="en-US" sz="2500" b="0" dirty="0" smtClean="0"/>
              <a:t>	Median- </a:t>
            </a:r>
            <a:r>
              <a:rPr lang="en-US" sz="2500" b="0" dirty="0"/>
              <a:t>3.57</a:t>
            </a:r>
          </a:p>
          <a:p>
            <a:pPr marL="0" indent="0" algn="l">
              <a:spcBef>
                <a:spcPct val="20000"/>
              </a:spcBef>
              <a:spcAft>
                <a:spcPts val="600"/>
              </a:spcAft>
              <a:buNone/>
            </a:pPr>
            <a:r>
              <a:rPr lang="en-US" sz="2500" b="0" dirty="0" smtClean="0"/>
              <a:t>	Mode- </a:t>
            </a:r>
            <a:r>
              <a:rPr lang="en-US" sz="2500" b="0" dirty="0"/>
              <a:t>4.00</a:t>
            </a:r>
          </a:p>
        </p:txBody>
      </p:sp>
    </p:spTree>
    <p:extLst>
      <p:ext uri="{BB962C8B-B14F-4D97-AF65-F5344CB8AC3E}">
        <p14:creationId xmlns:p14="http://schemas.microsoft.com/office/powerpoint/2010/main" xmlns="" val="1660195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mean?</a:t>
            </a:r>
          </a:p>
        </p:txBody>
      </p:sp>
      <p:sp>
        <p:nvSpPr>
          <p:cNvPr id="3" name="Content Placeholder 2"/>
          <p:cNvSpPr>
            <a:spLocks noGrp="1"/>
          </p:cNvSpPr>
          <p:nvPr>
            <p:ph idx="1"/>
          </p:nvPr>
        </p:nvSpPr>
        <p:spPr/>
        <p:txBody>
          <a:bodyPr/>
          <a:lstStyle/>
          <a:p>
            <a:pPr lvl="0"/>
            <a:r>
              <a:rPr lang="en-US" dirty="0" smtClean="0"/>
              <a:t>Significance of the data</a:t>
            </a:r>
            <a:endParaRPr lang="en-US" dirty="0"/>
          </a:p>
          <a:p>
            <a:pPr lvl="0"/>
            <a:r>
              <a:rPr lang="en-US" dirty="0"/>
              <a:t>Family leadership is an area for growth in PA’s FGDM </a:t>
            </a:r>
            <a:r>
              <a:rPr lang="en-US" dirty="0" smtClean="0"/>
              <a:t>practice</a:t>
            </a:r>
            <a:endParaRPr lang="en-US" dirty="0"/>
          </a:p>
          <a:p>
            <a:pPr lvl="0"/>
            <a:r>
              <a:rPr lang="en-US" dirty="0"/>
              <a:t>Implications for practice</a:t>
            </a:r>
          </a:p>
        </p:txBody>
      </p:sp>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12</a:t>
            </a:fld>
            <a:endParaRPr lang="en-US" dirty="0"/>
          </a:p>
        </p:txBody>
      </p:sp>
    </p:spTree>
    <p:extLst>
      <p:ext uri="{BB962C8B-B14F-4D97-AF65-F5344CB8AC3E}">
        <p14:creationId xmlns:p14="http://schemas.microsoft.com/office/powerpoint/2010/main" xmlns="" val="1043417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93376"/>
            <a:ext cx="4128449" cy="1608630"/>
          </a:xfrm>
        </p:spPr>
        <p:txBody>
          <a:bodyPr/>
          <a:lstStyle/>
          <a:p>
            <a:r>
              <a:rPr lang="en-US" dirty="0" smtClean="0"/>
              <a:t>Lackawanna County’s </a:t>
            </a:r>
            <a:br>
              <a:rPr lang="en-US" dirty="0" smtClean="0"/>
            </a:br>
            <a:r>
              <a:rPr lang="en-US" dirty="0" smtClean="0"/>
              <a:t>Approach to Family</a:t>
            </a:r>
            <a:br>
              <a:rPr lang="en-US" dirty="0" smtClean="0"/>
            </a:br>
            <a:r>
              <a:rPr lang="en-US" dirty="0" smtClean="0"/>
              <a:t>Engagement</a:t>
            </a:r>
            <a:endParaRPr lang="en-US" dirty="0"/>
          </a:p>
        </p:txBody>
      </p:sp>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13</a:t>
            </a:fld>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5786" y="4392577"/>
            <a:ext cx="3098042" cy="1802650"/>
          </a:xfr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74402" y="832513"/>
            <a:ext cx="3373562" cy="5478170"/>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xmlns="" val="609102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5838" y="1457325"/>
            <a:ext cx="7172325" cy="4401205"/>
          </a:xfrm>
          <a:prstGeom prst="rect">
            <a:avLst/>
          </a:prstGeom>
        </p:spPr>
        <p:txBody>
          <a:bodyPr wrap="square">
            <a:spAutoFit/>
          </a:bodyPr>
          <a:lstStyle/>
          <a:p>
            <a:pPr algn="ctr">
              <a:buNone/>
            </a:pPr>
            <a:endParaRPr lang="en-US" sz="3200" dirty="0" smtClean="0"/>
          </a:p>
          <a:p>
            <a:pPr algn="ctr">
              <a:buNone/>
            </a:pPr>
            <a:endParaRPr lang="en-US" sz="3200" dirty="0" smtClean="0"/>
          </a:p>
          <a:p>
            <a:pPr algn="ctr">
              <a:buNone/>
            </a:pPr>
            <a:endParaRPr lang="en-US" sz="3200" dirty="0" smtClean="0"/>
          </a:p>
          <a:p>
            <a:pPr algn="ctr">
              <a:buNone/>
            </a:pPr>
            <a:endParaRPr lang="en-US" sz="3200" dirty="0"/>
          </a:p>
          <a:p>
            <a:pPr algn="ctr">
              <a:buNone/>
            </a:pPr>
            <a:endParaRPr lang="en-US" sz="3200" dirty="0" smtClean="0"/>
          </a:p>
          <a:p>
            <a:pPr algn="ctr">
              <a:buNone/>
            </a:pPr>
            <a:endParaRPr lang="en-US" dirty="0"/>
          </a:p>
          <a:p>
            <a:pPr algn="ctr">
              <a:buNone/>
            </a:pPr>
            <a:endParaRPr lang="en-US" dirty="0" smtClean="0"/>
          </a:p>
          <a:p>
            <a:pPr algn="ctr">
              <a:buNone/>
            </a:pPr>
            <a:endParaRPr lang="en-US" dirty="0"/>
          </a:p>
          <a:p>
            <a:pPr algn="ctr">
              <a:buNone/>
            </a:pPr>
            <a:endParaRPr lang="en-US" dirty="0" smtClean="0"/>
          </a:p>
          <a:p>
            <a:pPr algn="ctr">
              <a:buNone/>
            </a:pPr>
            <a:endParaRPr lang="en-US" dirty="0" smtClean="0"/>
          </a:p>
        </p:txBody>
      </p:sp>
      <p:sp>
        <p:nvSpPr>
          <p:cNvPr id="12" name="Title 11"/>
          <p:cNvSpPr>
            <a:spLocks noGrp="1"/>
          </p:cNvSpPr>
          <p:nvPr>
            <p:ph type="title"/>
          </p:nvPr>
        </p:nvSpPr>
        <p:spPr/>
        <p:txBody>
          <a:bodyPr/>
          <a:lstStyle/>
          <a:p>
            <a:r>
              <a:rPr lang="en-US" dirty="0" smtClean="0"/>
              <a:t>QUESTIONS:</a:t>
            </a:r>
            <a:endParaRPr lang="en-US" dirty="0"/>
          </a:p>
        </p:txBody>
      </p:sp>
      <p:sp>
        <p:nvSpPr>
          <p:cNvPr id="9" name="Slide Number Placeholder 8"/>
          <p:cNvSpPr>
            <a:spLocks noGrp="1"/>
          </p:cNvSpPr>
          <p:nvPr>
            <p:ph type="sldNum" sz="quarter" idx="4"/>
          </p:nvPr>
        </p:nvSpPr>
        <p:spPr/>
        <p:txBody>
          <a:bodyPr/>
          <a:lstStyle/>
          <a:p>
            <a:pPr>
              <a:defRPr/>
            </a:pPr>
            <a:fld id="{A4624807-03D1-4D82-87D2-E5151F74A2DA}" type="slidenum">
              <a:rPr lang="en-US" smtClean="0"/>
              <a:pPr>
                <a:defRPr/>
              </a:pPr>
              <a:t>14</a:t>
            </a:fld>
            <a:endParaRPr lang="en-US" dirty="0"/>
          </a:p>
        </p:txBody>
      </p:sp>
      <p:pic>
        <p:nvPicPr>
          <p:cNvPr id="11" name="Picture 4" descr="j0178141"/>
          <p:cNvPicPr preferRelativeResize="0">
            <a:picLocks noGrp="1" noChangeAspect="1" noChangeArrowheads="1" noCrop="1"/>
          </p:cNvPicPr>
          <p:nvPr>
            <p:ph idx="1"/>
          </p:nvPr>
        </p:nvPicPr>
        <p:blipFill>
          <a:blip r:embed="rId3" cstate="print"/>
          <a:srcRect/>
          <a:stretch>
            <a:fillRect/>
          </a:stretch>
        </p:blipFill>
        <p:spPr>
          <a:xfrm>
            <a:off x="2620371" y="1569493"/>
            <a:ext cx="3903260" cy="421715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0" y="575008"/>
            <a:ext cx="8911987" cy="830708"/>
          </a:xfrm>
        </p:spPr>
        <p:txBody>
          <a:bodyPr/>
          <a:lstStyle/>
          <a:p>
            <a:r>
              <a:rPr lang="en-US" dirty="0" smtClean="0"/>
              <a:t>The Roadmap to Youth and Family Engagement</a:t>
            </a:r>
            <a:endParaRPr lang="en-US" dirty="0"/>
          </a:p>
        </p:txBody>
      </p:sp>
      <p:sp>
        <p:nvSpPr>
          <p:cNvPr id="3" name="Content Placeholder 2"/>
          <p:cNvSpPr>
            <a:spLocks noGrp="1"/>
          </p:cNvSpPr>
          <p:nvPr>
            <p:ph idx="1"/>
          </p:nvPr>
        </p:nvSpPr>
        <p:spPr>
          <a:xfrm>
            <a:off x="457199" y="1446663"/>
            <a:ext cx="8216153" cy="4873455"/>
          </a:xfrm>
        </p:spPr>
        <p:txBody>
          <a:bodyPr/>
          <a:lstStyle/>
          <a:p>
            <a:pPr marL="0" indent="0">
              <a:buNone/>
            </a:pPr>
            <a:r>
              <a:rPr lang="en-US" b="1" dirty="0"/>
              <a:t>Purpose</a:t>
            </a:r>
          </a:p>
          <a:p>
            <a:pPr marL="0" indent="0">
              <a:buNone/>
            </a:pPr>
            <a:r>
              <a:rPr lang="en-US" dirty="0"/>
              <a:t>The Roadmap is a quick and easy tool to help support and sustain parent and youth </a:t>
            </a:r>
            <a:r>
              <a:rPr lang="en-US" dirty="0" smtClean="0"/>
              <a:t>engagement and </a:t>
            </a:r>
            <a:r>
              <a:rPr lang="en-US" dirty="0"/>
              <a:t>to build highly functioning boards. It provides information and resources to drive </a:t>
            </a:r>
            <a:r>
              <a:rPr lang="en-US" dirty="0" smtClean="0"/>
              <a:t>collaboration between </a:t>
            </a:r>
            <a:r>
              <a:rPr lang="en-US" dirty="0"/>
              <a:t>youth, young adults, family members, state officials, child welfare professionals</a:t>
            </a:r>
            <a:r>
              <a:rPr lang="en-US" dirty="0" smtClean="0"/>
              <a:t>, cross </a:t>
            </a:r>
            <a:r>
              <a:rPr lang="en-US" dirty="0"/>
              <a:t>system partners, and communities.</a:t>
            </a:r>
          </a:p>
        </p:txBody>
      </p:sp>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15</a:t>
            </a:fld>
            <a:endParaRPr lang="en-US" dirty="0"/>
          </a:p>
        </p:txBody>
      </p:sp>
      <p:sp>
        <p:nvSpPr>
          <p:cNvPr id="5" name="Right Arrow 4"/>
          <p:cNvSpPr/>
          <p:nvPr/>
        </p:nvSpPr>
        <p:spPr bwMode="auto">
          <a:xfrm>
            <a:off x="7543800" y="5391150"/>
            <a:ext cx="1066800" cy="476250"/>
          </a:xfrm>
          <a:prstGeom prst="rightArrow">
            <a:avLst/>
          </a:prstGeom>
          <a:solidFill>
            <a:srgbClr val="CDB9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xmlns="" val="369165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78675"/>
            <a:ext cx="8216153" cy="4641443"/>
          </a:xfrm>
        </p:spPr>
        <p:txBody>
          <a:bodyPr/>
          <a:lstStyle/>
          <a:p>
            <a:pPr marL="0" indent="0">
              <a:buNone/>
            </a:pPr>
            <a:r>
              <a:rPr lang="en-US" b="1" dirty="0"/>
              <a:t>How to Use</a:t>
            </a:r>
          </a:p>
          <a:p>
            <a:pPr marL="0" indent="0">
              <a:buNone/>
            </a:pPr>
            <a:r>
              <a:rPr lang="en-US" dirty="0"/>
              <a:t>The Roadmap presents a framework for youth and family engagement on advisory boards; </a:t>
            </a:r>
            <a:r>
              <a:rPr lang="en-US" dirty="0" smtClean="0"/>
              <a:t>users can </a:t>
            </a:r>
            <a:r>
              <a:rPr lang="en-US" dirty="0"/>
              <a:t>access any part of the guide through the table of contents for useful information and </a:t>
            </a:r>
            <a:r>
              <a:rPr lang="en-US" dirty="0" smtClean="0"/>
              <a:t>concrete tools </a:t>
            </a:r>
            <a:r>
              <a:rPr lang="en-US" dirty="0"/>
              <a:t>and resources. References and web links are located throughout and can be accessed </a:t>
            </a:r>
            <a:r>
              <a:rPr lang="en-US" dirty="0" smtClean="0"/>
              <a:t>directly from </a:t>
            </a:r>
            <a:r>
              <a:rPr lang="en-US" dirty="0"/>
              <a:t>the document.</a:t>
            </a:r>
          </a:p>
        </p:txBody>
      </p:sp>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16</a:t>
            </a:fld>
            <a:endParaRPr lang="en-US" dirty="0"/>
          </a:p>
        </p:txBody>
      </p:sp>
      <p:sp>
        <p:nvSpPr>
          <p:cNvPr id="6" name="Title 1"/>
          <p:cNvSpPr>
            <a:spLocks noGrp="1"/>
          </p:cNvSpPr>
          <p:nvPr>
            <p:ph type="title"/>
          </p:nvPr>
        </p:nvSpPr>
        <p:spPr>
          <a:xfrm>
            <a:off x="122831" y="793376"/>
            <a:ext cx="8884692" cy="830708"/>
          </a:xfrm>
        </p:spPr>
        <p:txBody>
          <a:bodyPr/>
          <a:lstStyle/>
          <a:p>
            <a:r>
              <a:rPr lang="en-US" dirty="0" smtClean="0"/>
              <a:t>The Roadmap to Youth and Family Engagement, cont’d</a:t>
            </a:r>
            <a:endParaRPr lang="en-US" dirty="0"/>
          </a:p>
        </p:txBody>
      </p:sp>
      <p:sp>
        <p:nvSpPr>
          <p:cNvPr id="5" name="Right Arrow 4"/>
          <p:cNvSpPr/>
          <p:nvPr/>
        </p:nvSpPr>
        <p:spPr bwMode="auto">
          <a:xfrm>
            <a:off x="7543800" y="5391150"/>
            <a:ext cx="1066800" cy="476250"/>
          </a:xfrm>
          <a:prstGeom prst="rightArrow">
            <a:avLst/>
          </a:prstGeom>
          <a:solidFill>
            <a:srgbClr val="CDB9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xmlns="" val="304942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17</a:t>
            </a:fld>
            <a:endParaRPr lang="en-US" dirty="0"/>
          </a:p>
        </p:txBody>
      </p:sp>
      <p:sp>
        <p:nvSpPr>
          <p:cNvPr id="10" name="Title 1"/>
          <p:cNvSpPr>
            <a:spLocks noGrp="1"/>
          </p:cNvSpPr>
          <p:nvPr>
            <p:ph type="title"/>
          </p:nvPr>
        </p:nvSpPr>
        <p:spPr>
          <a:xfrm>
            <a:off x="136478" y="793376"/>
            <a:ext cx="9007521" cy="830708"/>
          </a:xfrm>
        </p:spPr>
        <p:txBody>
          <a:bodyPr/>
          <a:lstStyle/>
          <a:p>
            <a:r>
              <a:rPr lang="en-US" dirty="0" smtClean="0"/>
              <a:t>The Roadmap to Youth and Family Engagement, cont’d</a:t>
            </a:r>
            <a:endParaRPr lang="en-US" dirty="0"/>
          </a:p>
        </p:txBody>
      </p:sp>
      <p:graphicFrame>
        <p:nvGraphicFramePr>
          <p:cNvPr id="25" name="Content Placeholder 24"/>
          <p:cNvGraphicFramePr>
            <a:graphicFrameLocks noGrp="1"/>
          </p:cNvGraphicFramePr>
          <p:nvPr>
            <p:ph idx="1"/>
            <p:extLst>
              <p:ext uri="{D42A27DB-BD31-4B8C-83A1-F6EECF244321}">
                <p14:modId xmlns:p14="http://schemas.microsoft.com/office/powerpoint/2010/main" xmlns="" val="1702121205"/>
              </p:ext>
            </p:extLst>
          </p:nvPr>
        </p:nvGraphicFramePr>
        <p:xfrm>
          <a:off x="463550" y="1357335"/>
          <a:ext cx="8216900" cy="4894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Rectangle 25"/>
          <p:cNvSpPr/>
          <p:nvPr/>
        </p:nvSpPr>
        <p:spPr bwMode="auto">
          <a:xfrm>
            <a:off x="3766783" y="3043451"/>
            <a:ext cx="1651378" cy="1624083"/>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900" dirty="0" smtClean="0">
                <a:solidFill>
                  <a:schemeClr val="bg1"/>
                </a:solidFill>
                <a:latin typeface="+mn-lt"/>
              </a:rPr>
              <a:t>Monitoring</a:t>
            </a:r>
          </a:p>
          <a:p>
            <a:pPr marL="0" marR="0" indent="0" algn="ctr" defTabSz="914400" rtl="0" eaLnBrk="0" fontAlgn="base" latinLnBrk="0" hangingPunct="0">
              <a:lnSpc>
                <a:spcPct val="100000"/>
              </a:lnSpc>
              <a:spcBef>
                <a:spcPct val="0"/>
              </a:spcBef>
              <a:spcAft>
                <a:spcPct val="0"/>
              </a:spcAft>
              <a:buClrTx/>
              <a:buSzTx/>
              <a:buFontTx/>
              <a:buNone/>
              <a:tabLst/>
            </a:pPr>
            <a:r>
              <a:rPr lang="en-US" sz="1900" dirty="0" smtClean="0">
                <a:solidFill>
                  <a:schemeClr val="bg1"/>
                </a:solidFill>
                <a:latin typeface="+mn-lt"/>
              </a:rPr>
              <a:t>and</a:t>
            </a:r>
          </a:p>
          <a:p>
            <a:pPr marL="0" marR="0" indent="0" algn="ctr" defTabSz="914400" rtl="0" eaLnBrk="0" fontAlgn="base" latinLnBrk="0" hangingPunct="0">
              <a:lnSpc>
                <a:spcPct val="100000"/>
              </a:lnSpc>
              <a:spcBef>
                <a:spcPct val="0"/>
              </a:spcBef>
              <a:spcAft>
                <a:spcPct val="0"/>
              </a:spcAft>
              <a:buClrTx/>
              <a:buSzTx/>
              <a:buFontTx/>
              <a:buNone/>
              <a:tabLst/>
            </a:pPr>
            <a:r>
              <a:rPr lang="en-US" sz="1900" dirty="0" smtClean="0">
                <a:solidFill>
                  <a:schemeClr val="bg1"/>
                </a:solidFill>
                <a:latin typeface="+mn-lt"/>
              </a:rPr>
              <a:t>Continuous</a:t>
            </a:r>
          </a:p>
          <a:p>
            <a:pPr marL="0" marR="0" indent="0" algn="ctr" defTabSz="914400" rtl="0" eaLnBrk="0" fontAlgn="base" latinLnBrk="0" hangingPunct="0">
              <a:lnSpc>
                <a:spcPct val="100000"/>
              </a:lnSpc>
              <a:spcBef>
                <a:spcPct val="0"/>
              </a:spcBef>
              <a:spcAft>
                <a:spcPct val="0"/>
              </a:spcAft>
              <a:buClrTx/>
              <a:buSzTx/>
              <a:buFontTx/>
              <a:buNone/>
              <a:tabLst/>
            </a:pPr>
            <a:r>
              <a:rPr lang="en-US" sz="1900" dirty="0" smtClean="0">
                <a:solidFill>
                  <a:schemeClr val="bg1"/>
                </a:solidFill>
                <a:latin typeface="+mn-lt"/>
              </a:rPr>
              <a:t>Quality</a:t>
            </a:r>
          </a:p>
          <a:p>
            <a:pPr marL="0" marR="0" indent="0" algn="ctr" defTabSz="914400" rtl="0" eaLnBrk="0" fontAlgn="base" latinLnBrk="0" hangingPunct="0">
              <a:lnSpc>
                <a:spcPct val="100000"/>
              </a:lnSpc>
              <a:spcBef>
                <a:spcPct val="0"/>
              </a:spcBef>
              <a:spcAft>
                <a:spcPct val="0"/>
              </a:spcAft>
              <a:buClrTx/>
              <a:buSzTx/>
              <a:buFontTx/>
              <a:buNone/>
              <a:tabLst/>
            </a:pPr>
            <a:r>
              <a:rPr lang="en-US" sz="1900" dirty="0" smtClean="0">
                <a:solidFill>
                  <a:schemeClr val="bg1"/>
                </a:solidFill>
                <a:latin typeface="+mn-lt"/>
              </a:rPr>
              <a:t>Improvement</a:t>
            </a:r>
          </a:p>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a typeface="ＭＳ Ｐゴシック" pitchFamily="16" charset="-128"/>
            </a:endParaRPr>
          </a:p>
        </p:txBody>
      </p:sp>
    </p:spTree>
    <p:extLst>
      <p:ext uri="{BB962C8B-B14F-4D97-AF65-F5344CB8AC3E}">
        <p14:creationId xmlns:p14="http://schemas.microsoft.com/office/powerpoint/2010/main" xmlns="" val="212276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5838" y="1457325"/>
            <a:ext cx="7172325" cy="4401205"/>
          </a:xfrm>
          <a:prstGeom prst="rect">
            <a:avLst/>
          </a:prstGeom>
        </p:spPr>
        <p:txBody>
          <a:bodyPr wrap="square">
            <a:spAutoFit/>
          </a:bodyPr>
          <a:lstStyle/>
          <a:p>
            <a:pPr algn="ctr">
              <a:buNone/>
            </a:pPr>
            <a:endParaRPr lang="en-US" sz="3200" dirty="0" smtClean="0"/>
          </a:p>
          <a:p>
            <a:pPr algn="ctr">
              <a:buNone/>
            </a:pPr>
            <a:endParaRPr lang="en-US" sz="3200" dirty="0" smtClean="0"/>
          </a:p>
          <a:p>
            <a:pPr algn="ctr">
              <a:buNone/>
            </a:pPr>
            <a:endParaRPr lang="en-US" sz="3200" dirty="0" smtClean="0"/>
          </a:p>
          <a:p>
            <a:pPr algn="ctr">
              <a:buNone/>
            </a:pPr>
            <a:endParaRPr lang="en-US" sz="3200" dirty="0"/>
          </a:p>
          <a:p>
            <a:pPr algn="ctr">
              <a:buNone/>
            </a:pPr>
            <a:endParaRPr lang="en-US" sz="3200" dirty="0" smtClean="0"/>
          </a:p>
          <a:p>
            <a:pPr algn="ctr">
              <a:buNone/>
            </a:pPr>
            <a:endParaRPr lang="en-US" dirty="0"/>
          </a:p>
          <a:p>
            <a:pPr algn="ctr">
              <a:buNone/>
            </a:pPr>
            <a:endParaRPr lang="en-US" dirty="0" smtClean="0"/>
          </a:p>
          <a:p>
            <a:pPr algn="ctr">
              <a:buNone/>
            </a:pPr>
            <a:endParaRPr lang="en-US" dirty="0"/>
          </a:p>
          <a:p>
            <a:pPr algn="ctr">
              <a:buNone/>
            </a:pPr>
            <a:endParaRPr lang="en-US" dirty="0" smtClean="0"/>
          </a:p>
          <a:p>
            <a:pPr algn="ctr">
              <a:buNone/>
            </a:pPr>
            <a:endParaRPr lang="en-US" dirty="0" smtClean="0"/>
          </a:p>
        </p:txBody>
      </p:sp>
      <p:sp>
        <p:nvSpPr>
          <p:cNvPr id="5" name="Title 4"/>
          <p:cNvSpPr>
            <a:spLocks noGrp="1"/>
          </p:cNvSpPr>
          <p:nvPr>
            <p:ph type="title"/>
          </p:nvPr>
        </p:nvSpPr>
        <p:spPr/>
        <p:txBody>
          <a:bodyPr/>
          <a:lstStyle/>
          <a:p>
            <a:r>
              <a:rPr lang="en-US" dirty="0" smtClean="0"/>
              <a:t>QUESTIONS:</a:t>
            </a:r>
            <a:endParaRPr lang="en-US" dirty="0"/>
          </a:p>
        </p:txBody>
      </p:sp>
      <p:pic>
        <p:nvPicPr>
          <p:cNvPr id="11" name="Picture 4" descr="j0178141"/>
          <p:cNvPicPr preferRelativeResize="0">
            <a:picLocks noGrp="1" noChangeAspect="1" noChangeArrowheads="1" noCrop="1"/>
          </p:cNvPicPr>
          <p:nvPr>
            <p:ph idx="1"/>
          </p:nvPr>
        </p:nvPicPr>
        <p:blipFill>
          <a:blip r:embed="rId3" cstate="print"/>
          <a:srcRect/>
          <a:stretch>
            <a:fillRect/>
          </a:stretch>
        </p:blipFill>
        <p:spPr>
          <a:xfrm>
            <a:off x="2596830" y="1533398"/>
            <a:ext cx="3940448" cy="4255299"/>
          </a:xfrm>
        </p:spPr>
      </p:pic>
      <p:sp>
        <p:nvSpPr>
          <p:cNvPr id="9" name="Slide Number Placeholder 8"/>
          <p:cNvSpPr>
            <a:spLocks noGrp="1"/>
          </p:cNvSpPr>
          <p:nvPr>
            <p:ph type="sldNum" sz="quarter" idx="4"/>
          </p:nvPr>
        </p:nvSpPr>
        <p:spPr/>
        <p:txBody>
          <a:bodyPr/>
          <a:lstStyle/>
          <a:p>
            <a:pPr>
              <a:defRPr/>
            </a:pPr>
            <a:fld id="{A4624807-03D1-4D82-87D2-E5151F74A2DA}"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5838" y="1457325"/>
            <a:ext cx="7172325" cy="4401205"/>
          </a:xfrm>
          <a:prstGeom prst="rect">
            <a:avLst/>
          </a:prstGeom>
        </p:spPr>
        <p:txBody>
          <a:bodyPr wrap="square">
            <a:spAutoFit/>
          </a:bodyPr>
          <a:lstStyle/>
          <a:p>
            <a:pPr algn="ctr">
              <a:buNone/>
            </a:pPr>
            <a:endParaRPr lang="en-US" sz="3200" dirty="0" smtClean="0"/>
          </a:p>
          <a:p>
            <a:pPr algn="ctr">
              <a:buNone/>
            </a:pPr>
            <a:endParaRPr lang="en-US" sz="3200" dirty="0" smtClean="0"/>
          </a:p>
          <a:p>
            <a:pPr algn="ctr">
              <a:buNone/>
            </a:pPr>
            <a:endParaRPr lang="en-US" sz="3200" dirty="0" smtClean="0"/>
          </a:p>
          <a:p>
            <a:pPr algn="ctr">
              <a:buNone/>
            </a:pPr>
            <a:endParaRPr lang="en-US" sz="3200" dirty="0"/>
          </a:p>
          <a:p>
            <a:pPr algn="ctr">
              <a:buNone/>
            </a:pPr>
            <a:endParaRPr lang="en-US" sz="3200" dirty="0" smtClean="0"/>
          </a:p>
          <a:p>
            <a:pPr algn="ctr">
              <a:buNone/>
            </a:pPr>
            <a:endParaRPr lang="en-US" dirty="0"/>
          </a:p>
          <a:p>
            <a:pPr algn="ctr">
              <a:buNone/>
            </a:pPr>
            <a:endParaRPr lang="en-US" dirty="0" smtClean="0"/>
          </a:p>
          <a:p>
            <a:pPr algn="ctr">
              <a:buNone/>
            </a:pPr>
            <a:endParaRPr lang="en-US" dirty="0"/>
          </a:p>
          <a:p>
            <a:pPr algn="ctr">
              <a:buNone/>
            </a:pPr>
            <a:endParaRPr lang="en-US" dirty="0" smtClean="0"/>
          </a:p>
          <a:p>
            <a:pPr algn="ctr">
              <a:buNone/>
            </a:pPr>
            <a:endParaRPr lang="en-US" dirty="0" smtClean="0"/>
          </a:p>
        </p:txBody>
      </p:sp>
      <p:pic>
        <p:nvPicPr>
          <p:cNvPr id="8" name="Picture 3"/>
          <p:cNvPicPr>
            <a:picLocks noChangeAspect="1" noChangeArrowheads="1"/>
          </p:cNvPicPr>
          <p:nvPr/>
        </p:nvPicPr>
        <p:blipFill>
          <a:blip r:embed="rId3" cstate="print"/>
          <a:srcRect/>
          <a:stretch>
            <a:fillRect/>
          </a:stretch>
        </p:blipFill>
        <p:spPr bwMode="auto">
          <a:xfrm>
            <a:off x="328613" y="4229101"/>
            <a:ext cx="2671764" cy="1358847"/>
          </a:xfrm>
          <a:prstGeom prst="rect">
            <a:avLst/>
          </a:prstGeom>
          <a:noFill/>
          <a:ln w="9525">
            <a:noFill/>
            <a:miter lim="800000"/>
            <a:headEnd/>
            <a:tailEnd/>
          </a:ln>
        </p:spPr>
      </p:pic>
      <p:pic>
        <p:nvPicPr>
          <p:cNvPr id="9" name="Picture 8" descr="pe03213_"/>
          <p:cNvPicPr/>
          <p:nvPr/>
        </p:nvPicPr>
        <p:blipFill>
          <a:blip r:embed="rId4" cstate="print"/>
          <a:srcRect/>
          <a:stretch>
            <a:fillRect/>
          </a:stretch>
        </p:blipFill>
        <p:spPr bwMode="auto">
          <a:xfrm>
            <a:off x="6396038" y="3957638"/>
            <a:ext cx="1604964" cy="1628775"/>
          </a:xfrm>
          <a:prstGeom prst="rect">
            <a:avLst/>
          </a:prstGeom>
          <a:noFill/>
        </p:spPr>
      </p:pic>
      <p:sp>
        <p:nvSpPr>
          <p:cNvPr id="12" name="Slide Number Placeholder 11"/>
          <p:cNvSpPr>
            <a:spLocks noGrp="1"/>
          </p:cNvSpPr>
          <p:nvPr>
            <p:ph type="sldNum" sz="quarter" idx="4"/>
          </p:nvPr>
        </p:nvSpPr>
        <p:spPr/>
        <p:txBody>
          <a:bodyPr/>
          <a:lstStyle/>
          <a:p>
            <a:pPr>
              <a:defRPr/>
            </a:pPr>
            <a:fld id="{A4624807-03D1-4D82-87D2-E5151F74A2DA}" type="slidenum">
              <a:rPr lang="en-US" smtClean="0"/>
              <a:pPr>
                <a:defRPr/>
              </a:pPr>
              <a:t>19</a:t>
            </a:fld>
            <a:endParaRPr lang="en-US" dirty="0"/>
          </a:p>
        </p:txBody>
      </p:sp>
      <p:sp>
        <p:nvSpPr>
          <p:cNvPr id="14" name="Title 4"/>
          <p:cNvSpPr txBox="1">
            <a:spLocks/>
          </p:cNvSpPr>
          <p:nvPr/>
        </p:nvSpPr>
        <p:spPr bwMode="auto">
          <a:xfrm>
            <a:off x="685800" y="1371600"/>
            <a:ext cx="7772400" cy="1057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948151"/>
                </a:solidFill>
                <a:effectLst/>
                <a:uLnTx/>
                <a:uFillTx/>
                <a:latin typeface="+mj-lt"/>
                <a:ea typeface="+mj-ea"/>
                <a:cs typeface="+mj-cs"/>
              </a:rPr>
              <a:t>For additional information or</a:t>
            </a:r>
            <a:br>
              <a:rPr kumimoji="0" lang="en-US" sz="2800" b="1" i="0" u="none" strike="noStrike" kern="0" cap="none" spc="0" normalizeH="0" baseline="0" noProof="0" smtClean="0">
                <a:ln>
                  <a:noFill/>
                </a:ln>
                <a:solidFill>
                  <a:srgbClr val="948151"/>
                </a:solidFill>
                <a:effectLst/>
                <a:uLnTx/>
                <a:uFillTx/>
                <a:latin typeface="+mj-lt"/>
                <a:ea typeface="+mj-ea"/>
                <a:cs typeface="+mj-cs"/>
              </a:rPr>
            </a:br>
            <a:r>
              <a:rPr kumimoji="0" lang="en-US" sz="2800" b="1" i="0" u="none" strike="noStrike" kern="0" cap="none" spc="0" normalizeH="0" baseline="0" noProof="0" smtClean="0">
                <a:ln>
                  <a:noFill/>
                </a:ln>
                <a:solidFill>
                  <a:srgbClr val="948151"/>
                </a:solidFill>
                <a:effectLst/>
                <a:uLnTx/>
                <a:uFillTx/>
                <a:latin typeface="+mj-lt"/>
                <a:ea typeface="+mj-ea"/>
                <a:cs typeface="+mj-cs"/>
              </a:rPr>
              <a:t>resources, please contact</a:t>
            </a:r>
            <a:endParaRPr kumimoji="0" lang="en-US" sz="2800" b="1" i="0" u="none" strike="noStrike" kern="0" cap="none" spc="0" normalizeH="0" baseline="0" noProof="0" dirty="0">
              <a:ln>
                <a:noFill/>
              </a:ln>
              <a:solidFill>
                <a:srgbClr val="948151"/>
              </a:solidFill>
              <a:effectLst/>
              <a:uLnTx/>
              <a:uFillTx/>
              <a:latin typeface="+mj-lt"/>
              <a:ea typeface="+mj-ea"/>
              <a:cs typeface="+mj-cs"/>
            </a:endParaRPr>
          </a:p>
        </p:txBody>
      </p:sp>
      <p:sp>
        <p:nvSpPr>
          <p:cNvPr id="16" name="Subtitle 6"/>
          <p:cNvSpPr>
            <a:spLocks noGrp="1"/>
          </p:cNvSpPr>
          <p:nvPr>
            <p:ph type="subTitle" idx="1"/>
          </p:nvPr>
        </p:nvSpPr>
        <p:spPr>
          <a:xfrm>
            <a:off x="204715" y="2797791"/>
            <a:ext cx="8939285" cy="3411940"/>
          </a:xfrm>
        </p:spPr>
        <p:txBody>
          <a:bodyPr/>
          <a:lstStyle/>
          <a:p>
            <a:pPr marL="469900" indent="-469900" algn="ctr">
              <a:lnSpc>
                <a:spcPct val="50000"/>
              </a:lnSpc>
              <a:spcBef>
                <a:spcPct val="50000"/>
              </a:spcBef>
              <a:buClr>
                <a:schemeClr val="bg1"/>
              </a:buClr>
              <a:buSzPct val="70000"/>
            </a:pPr>
            <a:r>
              <a:rPr lang="en-US" sz="2800" b="1" dirty="0" smtClean="0"/>
              <a:t>Pennsylvania </a:t>
            </a:r>
          </a:p>
          <a:p>
            <a:pPr marL="469900" indent="-469900" algn="ctr">
              <a:lnSpc>
                <a:spcPct val="50000"/>
              </a:lnSpc>
              <a:spcBef>
                <a:spcPct val="50000"/>
              </a:spcBef>
              <a:buClr>
                <a:schemeClr val="bg1"/>
              </a:buClr>
              <a:buSzPct val="70000"/>
            </a:pPr>
            <a:r>
              <a:rPr lang="en-US" sz="2800" b="1" dirty="0" smtClean="0"/>
              <a:t>Child Welfare Training Program </a:t>
            </a:r>
          </a:p>
          <a:p>
            <a:pPr marL="469900" indent="-469900" algn="ctr">
              <a:lnSpc>
                <a:spcPct val="50000"/>
              </a:lnSpc>
              <a:spcBef>
                <a:spcPct val="50000"/>
              </a:spcBef>
              <a:buClr>
                <a:schemeClr val="bg1"/>
              </a:buClr>
              <a:buSzPct val="70000"/>
            </a:pPr>
            <a:r>
              <a:rPr lang="en-US" sz="2800" dirty="0" smtClean="0">
                <a:solidFill>
                  <a:schemeClr val="accent2"/>
                </a:solidFill>
              </a:rPr>
              <a:t>www.pacwcbt.pitt.edu</a:t>
            </a:r>
          </a:p>
          <a:p>
            <a:pPr marL="469900" indent="-469900" algn="ctr">
              <a:lnSpc>
                <a:spcPct val="50000"/>
              </a:lnSpc>
              <a:spcBef>
                <a:spcPct val="50000"/>
              </a:spcBef>
              <a:buClr>
                <a:schemeClr val="bg1"/>
              </a:buClr>
              <a:buSzPct val="70000"/>
            </a:pPr>
            <a:r>
              <a:rPr lang="en-US" sz="2800" dirty="0" smtClean="0"/>
              <a:t>717-795-9048</a:t>
            </a:r>
          </a:p>
          <a:p>
            <a:pPr marL="469900" indent="-469900">
              <a:lnSpc>
                <a:spcPct val="50000"/>
              </a:lnSpc>
              <a:spcBef>
                <a:spcPct val="50000"/>
              </a:spcBef>
              <a:buClr>
                <a:schemeClr val="bg1"/>
              </a:buClr>
              <a:buSzPct val="70000"/>
            </a:pPr>
            <a:endParaRPr lang="en-US" sz="2800" dirty="0" smtClean="0"/>
          </a:p>
          <a:p>
            <a:pPr marL="469900" indent="-469900">
              <a:lnSpc>
                <a:spcPct val="50000"/>
              </a:lnSpc>
              <a:spcBef>
                <a:spcPct val="50000"/>
              </a:spcBef>
              <a:buClr>
                <a:schemeClr val="bg1"/>
              </a:buClr>
              <a:buSzPct val="70000"/>
            </a:pPr>
            <a:r>
              <a:rPr lang="en-US" sz="2800" dirty="0" smtClean="0"/>
              <a:t>					</a:t>
            </a:r>
          </a:p>
          <a:p>
            <a:pPr marL="469900" indent="-469900" algn="l">
              <a:lnSpc>
                <a:spcPct val="50000"/>
              </a:lnSpc>
              <a:spcBef>
                <a:spcPct val="50000"/>
              </a:spcBef>
              <a:buClr>
                <a:schemeClr val="bg1"/>
              </a:buClr>
              <a:buSzPct val="70000"/>
            </a:pPr>
            <a:r>
              <a:rPr lang="en-US" sz="1400" b="1" dirty="0" smtClean="0">
                <a:solidFill>
                  <a:schemeClr val="accent2"/>
                </a:solidFill>
              </a:rPr>
              <a:t>www.independentlivingpa.org </a:t>
            </a:r>
            <a:r>
              <a:rPr lang="en-US" sz="1400" dirty="0" smtClean="0"/>
              <a:t>		                     </a:t>
            </a:r>
            <a:r>
              <a:rPr lang="en-US" sz="1400" b="1" dirty="0" smtClean="0"/>
              <a:t>Families and Communities United</a:t>
            </a:r>
          </a:p>
          <a:p>
            <a:pPr marL="469900" indent="-469900" algn="l">
              <a:lnSpc>
                <a:spcPct val="50000"/>
              </a:lnSpc>
              <a:spcBef>
                <a:spcPct val="50000"/>
              </a:spcBef>
              <a:buClr>
                <a:schemeClr val="bg1"/>
              </a:buClr>
              <a:buSzPct val="70000"/>
            </a:pPr>
            <a:r>
              <a:rPr lang="en-US" sz="1400" b="1" dirty="0" smtClean="0"/>
              <a:t>						                                  </a:t>
            </a:r>
            <a:r>
              <a:rPr lang="en-US" sz="1400" b="1" dirty="0" smtClean="0">
                <a:solidFill>
                  <a:schemeClr val="accent2"/>
                </a:solidFill>
              </a:rPr>
              <a:t>www.fcu.pitt.edu</a:t>
            </a:r>
          </a:p>
          <a:p>
            <a:pPr marL="469900" indent="-469900">
              <a:lnSpc>
                <a:spcPct val="50000"/>
              </a:lnSpc>
              <a:spcBef>
                <a:spcPct val="50000"/>
              </a:spcBef>
              <a:buClr>
                <a:schemeClr val="bg1"/>
              </a:buClr>
              <a:buSzPct val="70000"/>
            </a:pPr>
            <a:endParaRPr lang="en-US" sz="2800"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WebEx Instructions:</a:t>
            </a:r>
            <a:endParaRPr lang="en-US" dirty="0"/>
          </a:p>
        </p:txBody>
      </p:sp>
      <p:sp>
        <p:nvSpPr>
          <p:cNvPr id="5" name="Content Placeholder 4"/>
          <p:cNvSpPr>
            <a:spLocks noGrp="1"/>
          </p:cNvSpPr>
          <p:nvPr>
            <p:ph idx="1"/>
          </p:nvPr>
        </p:nvSpPr>
        <p:spPr/>
        <p:txBody>
          <a:bodyPr/>
          <a:lstStyle/>
          <a:p>
            <a:r>
              <a:rPr lang="en-US" dirty="0" smtClean="0"/>
              <a:t>All participants will be muted except during question and answer slides</a:t>
            </a:r>
          </a:p>
          <a:p>
            <a:r>
              <a:rPr lang="en-US" dirty="0" smtClean="0"/>
              <a:t>Use raise hand or chat feature to share ideas and questions with the presenters </a:t>
            </a:r>
          </a:p>
          <a:p>
            <a:r>
              <a:rPr lang="en-US" dirty="0" smtClean="0"/>
              <a:t>Contact 717-795-9048 for technical difficulties</a:t>
            </a:r>
          </a:p>
          <a:p>
            <a:r>
              <a:rPr lang="en-US" dirty="0" smtClean="0"/>
              <a:t>Complete evaluation  </a:t>
            </a:r>
          </a:p>
          <a:p>
            <a:endParaRPr lang="en-US" dirty="0"/>
          </a:p>
        </p:txBody>
      </p:sp>
      <p:sp>
        <p:nvSpPr>
          <p:cNvPr id="8" name="Slide Number Placeholder 7"/>
          <p:cNvSpPr>
            <a:spLocks noGrp="1"/>
          </p:cNvSpPr>
          <p:nvPr>
            <p:ph type="sldNum" sz="quarter" idx="4"/>
          </p:nvPr>
        </p:nvSpPr>
        <p:spPr/>
        <p:txBody>
          <a:bodyPr/>
          <a:lstStyle/>
          <a:p>
            <a:pPr>
              <a:defRPr/>
            </a:pPr>
            <a:fld id="{A4624807-03D1-4D82-87D2-E5151F74A2D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Content Placeholder 2"/>
          <p:cNvSpPr>
            <a:spLocks noGrp="1"/>
          </p:cNvSpPr>
          <p:nvPr>
            <p:ph idx="1"/>
          </p:nvPr>
        </p:nvSpPr>
        <p:spPr/>
        <p:txBody>
          <a:bodyPr/>
          <a:lstStyle/>
          <a:p>
            <a:pPr>
              <a:buNone/>
            </a:pPr>
            <a:r>
              <a:rPr lang="en-US" dirty="0" smtClean="0"/>
              <a:t>Guest Presenter:</a:t>
            </a:r>
          </a:p>
          <a:p>
            <a:r>
              <a:rPr lang="en-US" dirty="0"/>
              <a:t>William Browning, Lackawanna County Children and Youth Services Administrator</a:t>
            </a:r>
          </a:p>
          <a:p>
            <a:pPr>
              <a:buNone/>
            </a:pPr>
            <a:r>
              <a:rPr lang="en-US" dirty="0" smtClean="0"/>
              <a:t>Child Welfare Training Program staff:</a:t>
            </a:r>
          </a:p>
          <a:p>
            <a:r>
              <a:rPr lang="en-US" dirty="0"/>
              <a:t>Andrea Richardson, Practice Improvement Specialist</a:t>
            </a:r>
          </a:p>
          <a:p>
            <a:r>
              <a:rPr lang="en-US" dirty="0" smtClean="0"/>
              <a:t>Mary </a:t>
            </a:r>
            <a:r>
              <a:rPr lang="en-US" dirty="0"/>
              <a:t>E. </a:t>
            </a:r>
            <a:r>
              <a:rPr lang="en-US" dirty="0" smtClean="0"/>
              <a:t>Rauktis Ph.D., Research Assistant Professor</a:t>
            </a:r>
            <a:endParaRPr lang="en-US" dirty="0"/>
          </a:p>
          <a:p>
            <a:r>
              <a:rPr lang="en-US" dirty="0" smtClean="0"/>
              <a:t>Shauna Reinhart, </a:t>
            </a:r>
            <a:r>
              <a:rPr lang="en-US" dirty="0"/>
              <a:t>Program Development Specialist</a:t>
            </a:r>
            <a:endParaRPr lang="en-US" dirty="0" smtClean="0"/>
          </a:p>
          <a:p>
            <a:r>
              <a:rPr lang="en-US" dirty="0" smtClean="0"/>
              <a:t>Christopher </a:t>
            </a:r>
            <a:r>
              <a:rPr lang="en-US" dirty="0"/>
              <a:t>Nobles, Youth </a:t>
            </a:r>
            <a:r>
              <a:rPr lang="en-US" dirty="0" smtClean="0"/>
              <a:t>Ambassador</a:t>
            </a:r>
          </a:p>
          <a:p>
            <a:pPr marL="0" indent="0">
              <a:buNone/>
            </a:pPr>
            <a:endParaRPr lang="en-US" dirty="0"/>
          </a:p>
          <a:p>
            <a:pPr>
              <a:buNone/>
            </a:pPr>
            <a:endParaRPr lang="en-US" dirty="0" smtClean="0"/>
          </a:p>
          <a:p>
            <a:endParaRPr lang="en-US" dirty="0" smtClean="0"/>
          </a:p>
          <a:p>
            <a:endParaRPr lang="en-US" dirty="0"/>
          </a:p>
        </p:txBody>
      </p:sp>
      <p:sp>
        <p:nvSpPr>
          <p:cNvPr id="6" name="Slide Number Placeholder 5"/>
          <p:cNvSpPr>
            <a:spLocks noGrp="1"/>
          </p:cNvSpPr>
          <p:nvPr>
            <p:ph type="sldNum" sz="quarter" idx="4"/>
          </p:nvPr>
        </p:nvSpPr>
        <p:spPr/>
        <p:txBody>
          <a:bodyPr/>
          <a:lstStyle/>
          <a:p>
            <a:pPr>
              <a:defRPr/>
            </a:pPr>
            <a:fld id="{A4624807-03D1-4D82-87D2-E5151F74A2D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5838" y="1555849"/>
            <a:ext cx="7172325" cy="2400657"/>
          </a:xfrm>
          <a:prstGeom prst="rect">
            <a:avLst/>
          </a:prstGeom>
        </p:spPr>
        <p:txBody>
          <a:bodyPr wrap="square">
            <a:spAutoFit/>
          </a:bodyPr>
          <a:lstStyle/>
          <a:p>
            <a:pPr algn="ctr">
              <a:buNone/>
            </a:pPr>
            <a:r>
              <a:rPr lang="en-US" sz="2500" dirty="0" smtClean="0">
                <a:latin typeface="+mn-lt"/>
              </a:rPr>
              <a:t>In this webinar, participants will learn about defining family leadership in their agency, how to use the county and state fidelity data to measure their practice, and techniques and available tools that can be used to grow practice in the community.</a:t>
            </a:r>
            <a:endParaRPr lang="en-US" dirty="0" smtClean="0"/>
          </a:p>
        </p:txBody>
      </p:sp>
      <p:sp>
        <p:nvSpPr>
          <p:cNvPr id="7" name="Slide Number Placeholder 6"/>
          <p:cNvSpPr>
            <a:spLocks noGrp="1"/>
          </p:cNvSpPr>
          <p:nvPr>
            <p:ph type="sldNum" sz="quarter" idx="4"/>
          </p:nvPr>
        </p:nvSpPr>
        <p:spPr/>
        <p:txBody>
          <a:bodyPr/>
          <a:lstStyle/>
          <a:p>
            <a:pPr>
              <a:defRPr/>
            </a:pPr>
            <a:fld id="{A4624807-03D1-4D82-87D2-E5151F74A2DA}" type="slidenum">
              <a:rPr lang="en-US" smtClean="0"/>
              <a:pPr>
                <a:defRPr/>
              </a:pPr>
              <a:t>4</a:t>
            </a:fld>
            <a:endParaRPr lang="en-US" dirty="0"/>
          </a:p>
        </p:txBody>
      </p:sp>
      <p:sp>
        <p:nvSpPr>
          <p:cNvPr id="5" name="Title 1"/>
          <p:cNvSpPr txBox="1">
            <a:spLocks/>
          </p:cNvSpPr>
          <p:nvPr/>
        </p:nvSpPr>
        <p:spPr>
          <a:xfrm>
            <a:off x="457199" y="888912"/>
            <a:ext cx="8216153" cy="56477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0" cap="none" spc="0" normalizeH="0" baseline="0" noProof="0" dirty="0" smtClean="0">
                <a:ln>
                  <a:noFill/>
                </a:ln>
                <a:solidFill>
                  <a:srgbClr val="948151"/>
                </a:solidFill>
                <a:effectLst/>
                <a:uLnTx/>
                <a:uFillTx/>
                <a:latin typeface="+mj-lt"/>
                <a:ea typeface="+mj-ea"/>
                <a:cs typeface="+mj-cs"/>
              </a:rPr>
              <a:t>PURPOSE</a:t>
            </a:r>
            <a:endParaRPr kumimoji="0" lang="en-US" sz="2700" b="1" i="0" u="none" strike="noStrike" kern="0" cap="none" spc="0" normalizeH="0" baseline="0" noProof="0" dirty="0">
              <a:ln>
                <a:noFill/>
              </a:ln>
              <a:solidFill>
                <a:srgbClr val="94815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5838" y="1457325"/>
            <a:ext cx="7172325" cy="4401205"/>
          </a:xfrm>
          <a:prstGeom prst="rect">
            <a:avLst/>
          </a:prstGeom>
        </p:spPr>
        <p:txBody>
          <a:bodyPr wrap="square">
            <a:spAutoFit/>
          </a:bodyPr>
          <a:lstStyle/>
          <a:p>
            <a:pPr algn="ctr">
              <a:buNone/>
            </a:pPr>
            <a:endParaRPr lang="en-US" sz="3200" dirty="0" smtClean="0"/>
          </a:p>
          <a:p>
            <a:pPr algn="ctr">
              <a:buNone/>
            </a:pPr>
            <a:endParaRPr lang="en-US" sz="3200" dirty="0" smtClean="0"/>
          </a:p>
          <a:p>
            <a:pPr algn="ctr">
              <a:buNone/>
            </a:pPr>
            <a:endParaRPr lang="en-US" sz="3200" dirty="0" smtClean="0"/>
          </a:p>
          <a:p>
            <a:pPr algn="ctr">
              <a:buNone/>
            </a:pPr>
            <a:endParaRPr lang="en-US" sz="3200" dirty="0"/>
          </a:p>
          <a:p>
            <a:pPr algn="ctr">
              <a:buNone/>
            </a:pPr>
            <a:endParaRPr lang="en-US" sz="3200" dirty="0" smtClean="0"/>
          </a:p>
          <a:p>
            <a:pPr algn="ctr">
              <a:buNone/>
            </a:pPr>
            <a:endParaRPr lang="en-US" dirty="0"/>
          </a:p>
          <a:p>
            <a:pPr algn="ctr">
              <a:buNone/>
            </a:pPr>
            <a:endParaRPr lang="en-US" dirty="0" smtClean="0"/>
          </a:p>
          <a:p>
            <a:pPr algn="ctr">
              <a:buNone/>
            </a:pPr>
            <a:endParaRPr lang="en-US" dirty="0"/>
          </a:p>
          <a:p>
            <a:pPr algn="ctr">
              <a:buNone/>
            </a:pPr>
            <a:endParaRPr lang="en-US" dirty="0" smtClean="0"/>
          </a:p>
          <a:p>
            <a:pPr algn="ctr">
              <a:buNone/>
            </a:pPr>
            <a:endParaRPr lang="en-US" dirty="0" smtClean="0"/>
          </a:p>
        </p:txBody>
      </p:sp>
      <p:sp>
        <p:nvSpPr>
          <p:cNvPr id="5" name="Title 4"/>
          <p:cNvSpPr>
            <a:spLocks noGrp="1"/>
          </p:cNvSpPr>
          <p:nvPr>
            <p:ph type="ctrTitle"/>
          </p:nvPr>
        </p:nvSpPr>
        <p:spPr/>
        <p:txBody>
          <a:bodyPr/>
          <a:lstStyle/>
          <a:p>
            <a:r>
              <a:rPr lang="en-US" smtClean="0"/>
              <a:t>LEARNING OBJECTIVES:</a:t>
            </a:r>
            <a:endParaRPr lang="en-US" dirty="0"/>
          </a:p>
        </p:txBody>
      </p:sp>
      <p:sp>
        <p:nvSpPr>
          <p:cNvPr id="7" name="Subtitle 6"/>
          <p:cNvSpPr>
            <a:spLocks noGrp="1"/>
          </p:cNvSpPr>
          <p:nvPr>
            <p:ph type="subTitle" idx="1"/>
          </p:nvPr>
        </p:nvSpPr>
        <p:spPr/>
        <p:txBody>
          <a:bodyPr/>
          <a:lstStyle/>
          <a:p>
            <a:r>
              <a:rPr lang="en-US" dirty="0" smtClean="0"/>
              <a:t>Participants will be able to:</a:t>
            </a:r>
          </a:p>
          <a:p>
            <a:pPr marL="341313" indent="-341313">
              <a:buFont typeface="Arial" pitchFamily="34" charset="0"/>
              <a:buChar char="•"/>
            </a:pPr>
            <a:r>
              <a:rPr lang="en-US" dirty="0" smtClean="0"/>
              <a:t>Define Family Leadership in the context of case planning and organizational development;</a:t>
            </a:r>
          </a:p>
          <a:p>
            <a:pPr marL="341313" indent="-341313">
              <a:buFont typeface="Arial" pitchFamily="34" charset="0"/>
              <a:buChar char="•"/>
            </a:pPr>
            <a:r>
              <a:rPr lang="en-US" dirty="0" smtClean="0"/>
              <a:t>Examine how current data resources can be used to help measure an individual county’s progress and develop future plans; and</a:t>
            </a:r>
          </a:p>
          <a:p>
            <a:pPr marL="341313" indent="-341313">
              <a:buFont typeface="Arial" pitchFamily="34" charset="0"/>
              <a:buChar char="•"/>
            </a:pPr>
            <a:r>
              <a:rPr lang="en-US" dirty="0" smtClean="0"/>
              <a:t>Identify key techniques and tools that can be replicated in their community.</a:t>
            </a:r>
          </a:p>
          <a:p>
            <a:endParaRPr lang="en-US" dirty="0" smtClean="0"/>
          </a:p>
          <a:p>
            <a:endParaRPr lang="en-US" dirty="0"/>
          </a:p>
        </p:txBody>
      </p:sp>
      <p:sp>
        <p:nvSpPr>
          <p:cNvPr id="10" name="Slide Number Placeholder 9"/>
          <p:cNvSpPr>
            <a:spLocks noGrp="1"/>
          </p:cNvSpPr>
          <p:nvPr>
            <p:ph type="sldNum" sz="quarter" idx="4"/>
          </p:nvPr>
        </p:nvSpPr>
        <p:spPr/>
        <p:txBody>
          <a:bodyPr/>
          <a:lstStyle/>
          <a:p>
            <a:pPr>
              <a:defRPr/>
            </a:pPr>
            <a:fld id="{A4624807-03D1-4D82-87D2-E5151F74A2DA}"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5838" y="1457325"/>
            <a:ext cx="7172325" cy="4401205"/>
          </a:xfrm>
          <a:prstGeom prst="rect">
            <a:avLst/>
          </a:prstGeom>
        </p:spPr>
        <p:txBody>
          <a:bodyPr wrap="square">
            <a:spAutoFit/>
          </a:bodyPr>
          <a:lstStyle/>
          <a:p>
            <a:pPr algn="ctr">
              <a:buNone/>
            </a:pPr>
            <a:endParaRPr lang="en-US" sz="3200" dirty="0" smtClean="0"/>
          </a:p>
          <a:p>
            <a:pPr algn="ctr">
              <a:buNone/>
            </a:pPr>
            <a:endParaRPr lang="en-US" sz="3200" dirty="0" smtClean="0"/>
          </a:p>
          <a:p>
            <a:pPr algn="ctr">
              <a:buNone/>
            </a:pPr>
            <a:endParaRPr lang="en-US" sz="3200" dirty="0" smtClean="0"/>
          </a:p>
          <a:p>
            <a:pPr algn="ctr">
              <a:buNone/>
            </a:pPr>
            <a:endParaRPr lang="en-US" sz="3200" dirty="0"/>
          </a:p>
          <a:p>
            <a:pPr algn="ctr">
              <a:buNone/>
            </a:pPr>
            <a:endParaRPr lang="en-US" sz="3200" dirty="0" smtClean="0"/>
          </a:p>
          <a:p>
            <a:pPr algn="ctr">
              <a:buNone/>
            </a:pPr>
            <a:endParaRPr lang="en-US" dirty="0"/>
          </a:p>
          <a:p>
            <a:pPr algn="ctr">
              <a:buNone/>
            </a:pPr>
            <a:endParaRPr lang="en-US" dirty="0" smtClean="0"/>
          </a:p>
          <a:p>
            <a:pPr algn="ctr">
              <a:buNone/>
            </a:pPr>
            <a:endParaRPr lang="en-US" dirty="0"/>
          </a:p>
          <a:p>
            <a:pPr algn="ctr">
              <a:buNone/>
            </a:pPr>
            <a:endParaRPr lang="en-US" dirty="0" smtClean="0"/>
          </a:p>
          <a:p>
            <a:pPr algn="ctr">
              <a:buNone/>
            </a:pPr>
            <a:endParaRPr lang="en-US" dirty="0" smtClean="0"/>
          </a:p>
        </p:txBody>
      </p:sp>
      <p:sp>
        <p:nvSpPr>
          <p:cNvPr id="7" name="Title 6"/>
          <p:cNvSpPr>
            <a:spLocks noGrp="1"/>
          </p:cNvSpPr>
          <p:nvPr>
            <p:ph type="ctrTitle"/>
          </p:nvPr>
        </p:nvSpPr>
        <p:spPr/>
        <p:txBody>
          <a:bodyPr/>
          <a:lstStyle/>
          <a:p>
            <a:r>
              <a:rPr lang="en-US" smtClean="0"/>
              <a:t>AGENDA:</a:t>
            </a:r>
            <a:endParaRPr lang="en-US" dirty="0"/>
          </a:p>
        </p:txBody>
      </p:sp>
      <p:sp>
        <p:nvSpPr>
          <p:cNvPr id="8" name="Subtitle 7"/>
          <p:cNvSpPr>
            <a:spLocks noGrp="1"/>
          </p:cNvSpPr>
          <p:nvPr>
            <p:ph type="subTitle" idx="1"/>
          </p:nvPr>
        </p:nvSpPr>
        <p:spPr/>
        <p:txBody>
          <a:bodyPr/>
          <a:lstStyle/>
          <a:p>
            <a:pPr marL="341313" indent="-341313">
              <a:buFont typeface="Arial" pitchFamily="34" charset="0"/>
              <a:buChar char="•"/>
            </a:pPr>
            <a:r>
              <a:rPr lang="en-US" dirty="0" smtClean="0"/>
              <a:t>Welcome and Introductions</a:t>
            </a:r>
          </a:p>
          <a:p>
            <a:pPr marL="341313" indent="-341313">
              <a:buFont typeface="Arial" pitchFamily="34" charset="0"/>
              <a:buChar char="•"/>
            </a:pPr>
            <a:r>
              <a:rPr lang="en-US" dirty="0" smtClean="0"/>
              <a:t>Defining Family Leadership and Exploring the Data</a:t>
            </a:r>
          </a:p>
          <a:p>
            <a:pPr marL="341313" indent="-341313">
              <a:buFont typeface="Arial" pitchFamily="34" charset="0"/>
              <a:buChar char="•"/>
            </a:pPr>
            <a:r>
              <a:rPr lang="en-US" dirty="0" smtClean="0"/>
              <a:t>One Agency’s Efforts to Establish Family Leadership</a:t>
            </a:r>
          </a:p>
          <a:p>
            <a:pPr marL="341313" indent="-341313">
              <a:buFont typeface="Arial" pitchFamily="34" charset="0"/>
              <a:buChar char="•"/>
            </a:pPr>
            <a:r>
              <a:rPr lang="en-US" dirty="0"/>
              <a:t>The Roadmap to Youth and Family Engagement</a:t>
            </a:r>
            <a:endParaRPr lang="en-US" dirty="0" smtClean="0"/>
          </a:p>
          <a:p>
            <a:pPr marL="341313" indent="-341313">
              <a:buFont typeface="Arial" pitchFamily="34" charset="0"/>
              <a:buChar char="•"/>
            </a:pPr>
            <a:r>
              <a:rPr lang="en-US" dirty="0" smtClean="0"/>
              <a:t>Closing</a:t>
            </a:r>
          </a:p>
        </p:txBody>
      </p:sp>
      <p:sp>
        <p:nvSpPr>
          <p:cNvPr id="11" name="Slide Number Placeholder 10"/>
          <p:cNvSpPr>
            <a:spLocks noGrp="1"/>
          </p:cNvSpPr>
          <p:nvPr>
            <p:ph type="sldNum" sz="quarter" idx="4"/>
          </p:nvPr>
        </p:nvSpPr>
        <p:spPr/>
        <p:txBody>
          <a:bodyPr/>
          <a:lstStyle/>
          <a:p>
            <a:pPr>
              <a:defRPr/>
            </a:pPr>
            <a:fld id="{A4624807-03D1-4D82-87D2-E5151F74A2DA}"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Family Leadership</a:t>
            </a:r>
            <a:endParaRPr lang="en-US" dirty="0"/>
          </a:p>
        </p:txBody>
      </p:sp>
      <p:sp>
        <p:nvSpPr>
          <p:cNvPr id="3" name="Content Placeholder 2"/>
          <p:cNvSpPr>
            <a:spLocks noGrp="1"/>
          </p:cNvSpPr>
          <p:nvPr>
            <p:ph idx="1"/>
          </p:nvPr>
        </p:nvSpPr>
        <p:spPr/>
        <p:txBody>
          <a:bodyPr/>
          <a:lstStyle/>
          <a:p>
            <a:r>
              <a:rPr lang="en-US" dirty="0" smtClean="0"/>
              <a:t>Empowerment of the family to make a plan.</a:t>
            </a:r>
          </a:p>
          <a:p>
            <a:r>
              <a:rPr lang="en-US" dirty="0" smtClean="0"/>
              <a:t>Relationship of the facilitator to the family.</a:t>
            </a:r>
          </a:p>
          <a:p>
            <a:r>
              <a:rPr lang="en-US" dirty="0" smtClean="0"/>
              <a:t>Relationship among family group members.</a:t>
            </a:r>
          </a:p>
          <a:p>
            <a:r>
              <a:rPr lang="en-US" dirty="0" smtClean="0"/>
              <a:t>Support of family as competent decision makers.</a:t>
            </a:r>
          </a:p>
          <a:p>
            <a:r>
              <a:rPr lang="en-US" dirty="0" smtClean="0"/>
              <a:t>Balance of power between providers and family.</a:t>
            </a:r>
          </a:p>
          <a:p>
            <a:r>
              <a:rPr lang="en-US" dirty="0" smtClean="0"/>
              <a:t>Positioning of the family at the center of the search for solutions.</a:t>
            </a:r>
          </a:p>
          <a:p>
            <a:pPr marL="0" indent="0">
              <a:buNone/>
            </a:pPr>
            <a:r>
              <a:rPr lang="en-US" sz="1600" dirty="0" smtClean="0"/>
              <a:t>(Pennell &amp; Anderson, 2005).</a:t>
            </a:r>
            <a:endParaRPr lang="en-US" sz="1600" dirty="0"/>
          </a:p>
        </p:txBody>
      </p:sp>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Leadership is the key!!</a:t>
            </a:r>
            <a:endParaRPr lang="en-US" dirty="0"/>
          </a:p>
        </p:txBody>
      </p:sp>
      <p:sp>
        <p:nvSpPr>
          <p:cNvPr id="3" name="Content Placeholder 2"/>
          <p:cNvSpPr>
            <a:spLocks noGrp="1"/>
          </p:cNvSpPr>
          <p:nvPr>
            <p:ph idx="1"/>
          </p:nvPr>
        </p:nvSpPr>
        <p:spPr/>
        <p:txBody>
          <a:bodyPr/>
          <a:lstStyle/>
          <a:p>
            <a:r>
              <a:rPr lang="en-US" dirty="0" smtClean="0"/>
              <a:t>Family center of the solution finding process.</a:t>
            </a:r>
          </a:p>
          <a:p>
            <a:r>
              <a:rPr lang="en-US" dirty="0" smtClean="0"/>
              <a:t>State’s support of family engagement as a strategy for improving outcomes.</a:t>
            </a:r>
          </a:p>
          <a:p>
            <a:r>
              <a:rPr lang="en-US" dirty="0" smtClean="0"/>
              <a:t>If we are not true to the model; what are we really doing?  </a:t>
            </a:r>
          </a:p>
          <a:p>
            <a:r>
              <a:rPr lang="en-US" dirty="0" smtClean="0"/>
              <a:t>If we are not realizing anticipated outcomes, why?</a:t>
            </a:r>
          </a:p>
          <a:p>
            <a:endParaRPr lang="en-US" dirty="0"/>
          </a:p>
        </p:txBody>
      </p:sp>
      <p:sp>
        <p:nvSpPr>
          <p:cNvPr id="4" name="Slide Number Placeholder 3"/>
          <p:cNvSpPr>
            <a:spLocks noGrp="1"/>
          </p:cNvSpPr>
          <p:nvPr>
            <p:ph type="sldNum" sz="quarter" idx="4"/>
          </p:nvPr>
        </p:nvSpPr>
        <p:spPr/>
        <p:txBody>
          <a:bodyPr/>
          <a:lstStyle/>
          <a:p>
            <a:fld id="{A4624807-03D1-4D82-87D2-E5151F74A2DA}" type="slidenum">
              <a:rPr lang="en-US" smtClean="0"/>
              <a:pPr/>
              <a:t>8</a:t>
            </a:fld>
            <a:endParaRPr lang="en-US" dirty="0"/>
          </a:p>
        </p:txBody>
      </p:sp>
    </p:spTree>
    <p:extLst>
      <p:ext uri="{BB962C8B-B14F-4D97-AF65-F5344CB8AC3E}">
        <p14:creationId xmlns:p14="http://schemas.microsoft.com/office/powerpoint/2010/main" xmlns="" val="127815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Family Leadership</a:t>
            </a:r>
          </a:p>
        </p:txBody>
      </p:sp>
      <p:sp>
        <p:nvSpPr>
          <p:cNvPr id="3" name="Content Placeholder 2"/>
          <p:cNvSpPr>
            <a:spLocks noGrp="1"/>
          </p:cNvSpPr>
          <p:nvPr>
            <p:ph idx="1"/>
          </p:nvPr>
        </p:nvSpPr>
        <p:spPr/>
        <p:txBody>
          <a:bodyPr/>
          <a:lstStyle/>
          <a:p>
            <a:r>
              <a:rPr lang="en-US" dirty="0" smtClean="0"/>
              <a:t>2. The </a:t>
            </a:r>
            <a:r>
              <a:rPr lang="en-US" dirty="0"/>
              <a:t>FGDM facilitator was respectful of the family group.</a:t>
            </a:r>
          </a:p>
          <a:p>
            <a:r>
              <a:rPr lang="en-US" dirty="0" smtClean="0"/>
              <a:t>3. The FGDM facilitator/coordinator did not have other jobs to do with the family beside organizing and/or facilitating the group.</a:t>
            </a:r>
            <a:endParaRPr lang="en-US" dirty="0"/>
          </a:p>
          <a:p>
            <a:r>
              <a:rPr lang="en-US" dirty="0" smtClean="0"/>
              <a:t>7. More </a:t>
            </a:r>
            <a:r>
              <a:rPr lang="en-US" dirty="0"/>
              <a:t>family group than </a:t>
            </a:r>
            <a:r>
              <a:rPr lang="en-US" dirty="0" smtClean="0"/>
              <a:t>paid professionals participated in the conference.</a:t>
            </a:r>
            <a:endParaRPr lang="en-US" dirty="0"/>
          </a:p>
          <a:p>
            <a:endParaRPr lang="en-US" dirty="0"/>
          </a:p>
        </p:txBody>
      </p:sp>
      <p:sp>
        <p:nvSpPr>
          <p:cNvPr id="4" name="Slide Number Placeholder 3"/>
          <p:cNvSpPr>
            <a:spLocks noGrp="1"/>
          </p:cNvSpPr>
          <p:nvPr>
            <p:ph type="sldNum" sz="quarter" idx="4"/>
          </p:nvPr>
        </p:nvSpPr>
        <p:spPr/>
        <p:txBody>
          <a:bodyPr/>
          <a:lstStyle/>
          <a:p>
            <a:pPr>
              <a:defRPr/>
            </a:pPr>
            <a:fld id="{A4624807-03D1-4D82-87D2-E5151F74A2DA}" type="slidenum">
              <a:rPr lang="en-US" smtClean="0"/>
              <a:pPr>
                <a:defRPr/>
              </a:pPr>
              <a:t>9</a:t>
            </a:fld>
            <a:endParaRPr lang="en-US" dirty="0"/>
          </a:p>
        </p:txBody>
      </p:sp>
      <p:sp>
        <p:nvSpPr>
          <p:cNvPr id="5" name="Right Arrow 4"/>
          <p:cNvSpPr/>
          <p:nvPr/>
        </p:nvSpPr>
        <p:spPr bwMode="auto">
          <a:xfrm>
            <a:off x="7543800" y="5391150"/>
            <a:ext cx="1066800" cy="476250"/>
          </a:xfrm>
          <a:prstGeom prst="rightArrow">
            <a:avLst/>
          </a:prstGeom>
          <a:solidFill>
            <a:srgbClr val="CDB9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xmlns="" val="416286503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6370</TotalTime>
  <Words>897</Words>
  <Application>Microsoft Office PowerPoint</Application>
  <PresentationFormat>On-screen Show (4:3)</PresentationFormat>
  <Paragraphs>182</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Slide 1</vt:lpstr>
      <vt:lpstr>WebEx Instructions:</vt:lpstr>
      <vt:lpstr>PRESENTERS:</vt:lpstr>
      <vt:lpstr>Slide 4</vt:lpstr>
      <vt:lpstr>LEARNING OBJECTIVES:</vt:lpstr>
      <vt:lpstr>AGENDA:</vt:lpstr>
      <vt:lpstr>Family Leadership</vt:lpstr>
      <vt:lpstr>Family Leadership is the key!!</vt:lpstr>
      <vt:lpstr>Measuring Family Leadership</vt:lpstr>
      <vt:lpstr>Measuring Family Leadership, cont’d</vt:lpstr>
      <vt:lpstr>Family Leadership Data</vt:lpstr>
      <vt:lpstr>What does it mean?</vt:lpstr>
      <vt:lpstr>Lackawanna County’s  Approach to Family Engagement</vt:lpstr>
      <vt:lpstr>QUESTIONS:</vt:lpstr>
      <vt:lpstr>The Roadmap to Youth and Family Engagement</vt:lpstr>
      <vt:lpstr>The Roadmap to Youth and Family Engagement, cont’d</vt:lpstr>
      <vt:lpstr>The Roadmap to Youth and Family Engagement, cont’d</vt:lpstr>
      <vt:lpstr>QUESTIONS:</vt:lpstr>
      <vt:lpstr>Slide 19</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Lisa</cp:lastModifiedBy>
  <cp:revision>226</cp:revision>
  <dcterms:created xsi:type="dcterms:W3CDTF">2009-05-29T14:19:03Z</dcterms:created>
  <dcterms:modified xsi:type="dcterms:W3CDTF">2012-03-09T01:11:12Z</dcterms:modified>
</cp:coreProperties>
</file>